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4102100" cx="8089900"/>
  <p:notesSz cx="8089900" cy="41021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r:id="rId8" roundtripDataSignature="AMtx7miLqVFRH3BpBUH2WGGUtJuK4+XXO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505200" cy="206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4583113" y="0"/>
            <a:ext cx="3505200" cy="206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679700" y="512763"/>
            <a:ext cx="2730500" cy="1384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809625" y="1974850"/>
            <a:ext cx="6470650" cy="16144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3895725"/>
            <a:ext cx="3505200" cy="2063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4583113" y="3895725"/>
            <a:ext cx="3505200" cy="2063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 sz="1200"/>
              <a:t>‹#›</a:t>
            </a:fld>
            <a:endParaRPr sz="1200"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/>
          <p:nvPr>
            <p:ph idx="2" type="sldImg"/>
          </p:nvPr>
        </p:nvSpPr>
        <p:spPr>
          <a:xfrm>
            <a:off x="2679700" y="512763"/>
            <a:ext cx="2730500" cy="1384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" name="Google Shape;45;p1:notes"/>
          <p:cNvSpPr txBox="1"/>
          <p:nvPr>
            <p:ph idx="1" type="body"/>
          </p:nvPr>
        </p:nvSpPr>
        <p:spPr>
          <a:xfrm>
            <a:off x="809625" y="1974850"/>
            <a:ext cx="6470650" cy="16144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-BE"/>
              <a:t>year</a:t>
            </a:r>
            <a:endParaRPr/>
          </a:p>
        </p:txBody>
      </p:sp>
      <p:sp>
        <p:nvSpPr>
          <p:cNvPr id="46" name="Google Shape;46;p1:notes"/>
          <p:cNvSpPr txBox="1"/>
          <p:nvPr>
            <p:ph idx="12" type="sldNum"/>
          </p:nvPr>
        </p:nvSpPr>
        <p:spPr>
          <a:xfrm>
            <a:off x="4583113" y="3895725"/>
            <a:ext cx="3505200" cy="2063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:notes"/>
          <p:cNvSpPr txBox="1"/>
          <p:nvPr>
            <p:ph idx="1" type="body"/>
          </p:nvPr>
        </p:nvSpPr>
        <p:spPr>
          <a:xfrm>
            <a:off x="809625" y="1974850"/>
            <a:ext cx="6470650" cy="161448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2:notes"/>
          <p:cNvSpPr/>
          <p:nvPr>
            <p:ph idx="2" type="sldImg"/>
          </p:nvPr>
        </p:nvSpPr>
        <p:spPr>
          <a:xfrm>
            <a:off x="2679700" y="512763"/>
            <a:ext cx="2730500" cy="1384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title"/>
          </p:nvPr>
        </p:nvSpPr>
        <p:spPr>
          <a:xfrm>
            <a:off x="2238799" y="1075677"/>
            <a:ext cx="2275840" cy="40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5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body"/>
          </p:nvPr>
        </p:nvSpPr>
        <p:spPr>
          <a:xfrm>
            <a:off x="2238799" y="1786877"/>
            <a:ext cx="3348990" cy="843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1" type="ftr"/>
          </p:nvPr>
        </p:nvSpPr>
        <p:spPr>
          <a:xfrm>
            <a:off x="2752725" y="3814953"/>
            <a:ext cx="2590800" cy="2051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0" type="dt"/>
          </p:nvPr>
        </p:nvSpPr>
        <p:spPr>
          <a:xfrm>
            <a:off x="404812" y="3814953"/>
            <a:ext cx="1862137" cy="2051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5829300" y="3814953"/>
            <a:ext cx="1862137" cy="2051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idx="11" type="ftr"/>
          </p:nvPr>
        </p:nvSpPr>
        <p:spPr>
          <a:xfrm>
            <a:off x="2752725" y="3814953"/>
            <a:ext cx="2590800" cy="2051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0" type="dt"/>
          </p:nvPr>
        </p:nvSpPr>
        <p:spPr>
          <a:xfrm>
            <a:off x="404812" y="3814953"/>
            <a:ext cx="1862137" cy="2051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5829300" y="3814953"/>
            <a:ext cx="1862137" cy="2051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ctrTitle"/>
          </p:nvPr>
        </p:nvSpPr>
        <p:spPr>
          <a:xfrm>
            <a:off x="607218" y="1271651"/>
            <a:ext cx="6881812" cy="8614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5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" type="subTitle"/>
          </p:nvPr>
        </p:nvSpPr>
        <p:spPr>
          <a:xfrm>
            <a:off x="1214437" y="2297176"/>
            <a:ext cx="5667375" cy="1025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1" type="ftr"/>
          </p:nvPr>
        </p:nvSpPr>
        <p:spPr>
          <a:xfrm>
            <a:off x="2752725" y="3814953"/>
            <a:ext cx="2590800" cy="2051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0" type="dt"/>
          </p:nvPr>
        </p:nvSpPr>
        <p:spPr>
          <a:xfrm>
            <a:off x="404812" y="3814953"/>
            <a:ext cx="1862137" cy="2051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5829300" y="3814953"/>
            <a:ext cx="1862137" cy="2051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2238799" y="1075677"/>
            <a:ext cx="2275840" cy="40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5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404812" y="943483"/>
            <a:ext cx="3521868" cy="27073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7"/>
          <p:cNvSpPr txBox="1"/>
          <p:nvPr>
            <p:ph idx="2" type="body"/>
          </p:nvPr>
        </p:nvSpPr>
        <p:spPr>
          <a:xfrm>
            <a:off x="4169568" y="943483"/>
            <a:ext cx="3521868" cy="27073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1" type="ftr"/>
          </p:nvPr>
        </p:nvSpPr>
        <p:spPr>
          <a:xfrm>
            <a:off x="2752725" y="3814953"/>
            <a:ext cx="2590800" cy="2051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idx="10" type="dt"/>
          </p:nvPr>
        </p:nvSpPr>
        <p:spPr>
          <a:xfrm>
            <a:off x="404812" y="3814953"/>
            <a:ext cx="1862137" cy="2051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idx="12" type="sldNum"/>
          </p:nvPr>
        </p:nvSpPr>
        <p:spPr>
          <a:xfrm>
            <a:off x="5829300" y="3814953"/>
            <a:ext cx="1862137" cy="2051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/>
          <p:nvPr>
            <p:ph type="title"/>
          </p:nvPr>
        </p:nvSpPr>
        <p:spPr>
          <a:xfrm>
            <a:off x="2238799" y="1075677"/>
            <a:ext cx="2275840" cy="40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5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8"/>
          <p:cNvSpPr txBox="1"/>
          <p:nvPr>
            <p:ph idx="11" type="ftr"/>
          </p:nvPr>
        </p:nvSpPr>
        <p:spPr>
          <a:xfrm>
            <a:off x="2752725" y="3814953"/>
            <a:ext cx="2590800" cy="2051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8"/>
          <p:cNvSpPr txBox="1"/>
          <p:nvPr>
            <p:ph idx="10" type="dt"/>
          </p:nvPr>
        </p:nvSpPr>
        <p:spPr>
          <a:xfrm>
            <a:off x="404812" y="3814953"/>
            <a:ext cx="1862137" cy="2051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5829300" y="3814953"/>
            <a:ext cx="1862137" cy="2051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/>
          <p:nvPr>
            <p:ph type="title"/>
          </p:nvPr>
        </p:nvSpPr>
        <p:spPr>
          <a:xfrm>
            <a:off x="2238799" y="1075677"/>
            <a:ext cx="2275840" cy="40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5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3"/>
          <p:cNvSpPr txBox="1"/>
          <p:nvPr>
            <p:ph idx="1" type="body"/>
          </p:nvPr>
        </p:nvSpPr>
        <p:spPr>
          <a:xfrm>
            <a:off x="2238799" y="1786877"/>
            <a:ext cx="3348990" cy="843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3"/>
          <p:cNvSpPr txBox="1"/>
          <p:nvPr>
            <p:ph idx="11" type="ftr"/>
          </p:nvPr>
        </p:nvSpPr>
        <p:spPr>
          <a:xfrm>
            <a:off x="2752725" y="3814953"/>
            <a:ext cx="2590800" cy="2051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3" name="Google Shape;13;p3"/>
          <p:cNvSpPr txBox="1"/>
          <p:nvPr>
            <p:ph idx="10" type="dt"/>
          </p:nvPr>
        </p:nvSpPr>
        <p:spPr>
          <a:xfrm>
            <a:off x="404812" y="3814953"/>
            <a:ext cx="1862137" cy="2051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5829300" y="3814953"/>
            <a:ext cx="1862137" cy="2051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www.uhasselt.b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descr="$PPTXTitle" id="48" name="Google Shape;48;p1"/>
          <p:cNvSpPr txBox="1"/>
          <p:nvPr>
            <p:ph type="title"/>
          </p:nvPr>
        </p:nvSpPr>
        <p:spPr>
          <a:xfrm>
            <a:off x="2238799" y="1075677"/>
            <a:ext cx="2275840" cy="40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-BE"/>
              <a:t>INVITATION</a:t>
            </a:r>
            <a:endParaRPr/>
          </a:p>
        </p:txBody>
      </p:sp>
      <p:sp>
        <p:nvSpPr>
          <p:cNvPr id="49" name="Google Shape;49;p1"/>
          <p:cNvSpPr txBox="1"/>
          <p:nvPr>
            <p:ph idx="1" type="body"/>
          </p:nvPr>
        </p:nvSpPr>
        <p:spPr>
          <a:xfrm>
            <a:off x="2238799" y="1786877"/>
            <a:ext cx="3348990" cy="843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-BE"/>
              <a:t>Public Defence Doctoral Thesis</a:t>
            </a:r>
            <a:endParaRPr/>
          </a:p>
          <a:p>
            <a:pPr indent="0" lvl="0" marL="12700" rtl="0" algn="l">
              <a:lnSpc>
                <a:spcPct val="100000"/>
              </a:lnSpc>
              <a:spcBef>
                <a:spcPts val="60"/>
              </a:spcBef>
              <a:spcAft>
                <a:spcPts val="0"/>
              </a:spcAft>
              <a:buNone/>
            </a:pPr>
            <a:r>
              <a:rPr lang="nl-BE" sz="2000">
                <a:solidFill>
                  <a:srgbClr val="F04937"/>
                </a:solidFill>
              </a:rPr>
              <a:t>Name</a:t>
            </a:r>
            <a:endParaRPr sz="2000"/>
          </a:p>
          <a:p>
            <a:pPr indent="0" lvl="0" marL="127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nl-BE" sz="1200"/>
              <a:t>…day, … month year at 0.00 p.m.</a:t>
            </a:r>
            <a:endParaRPr sz="1200"/>
          </a:p>
        </p:txBody>
      </p:sp>
      <p:grpSp>
        <p:nvGrpSpPr>
          <p:cNvPr id="50" name="Google Shape;50;p1"/>
          <p:cNvGrpSpPr/>
          <p:nvPr/>
        </p:nvGrpSpPr>
        <p:grpSpPr>
          <a:xfrm>
            <a:off x="0" y="1"/>
            <a:ext cx="2147307" cy="4097654"/>
            <a:chOff x="0" y="1"/>
            <a:chExt cx="2147307" cy="4097654"/>
          </a:xfrm>
        </p:grpSpPr>
        <p:sp>
          <p:nvSpPr>
            <p:cNvPr id="51" name="Google Shape;51;p1"/>
            <p:cNvSpPr/>
            <p:nvPr/>
          </p:nvSpPr>
          <p:spPr>
            <a:xfrm>
              <a:off x="158711" y="158699"/>
              <a:ext cx="1015365" cy="3780154"/>
            </a:xfrm>
            <a:custGeom>
              <a:rect b="b" l="l" r="r" t="t"/>
              <a:pathLst>
                <a:path extrusionOk="0" h="3780154" w="1015365">
                  <a:moveTo>
                    <a:pt x="1015187" y="0"/>
                  </a:moveTo>
                  <a:lnTo>
                    <a:pt x="0" y="0"/>
                  </a:lnTo>
                  <a:lnTo>
                    <a:pt x="0" y="3779989"/>
                  </a:lnTo>
                  <a:lnTo>
                    <a:pt x="1015187" y="3779989"/>
                  </a:lnTo>
                  <a:lnTo>
                    <a:pt x="1015187" y="0"/>
                  </a:lnTo>
                  <a:close/>
                </a:path>
              </a:pathLst>
            </a:custGeom>
            <a:solidFill>
              <a:srgbClr val="F04937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2" name="Google Shape;52;p1"/>
            <p:cNvSpPr/>
            <p:nvPr/>
          </p:nvSpPr>
          <p:spPr>
            <a:xfrm>
              <a:off x="741895" y="745502"/>
              <a:ext cx="466725" cy="835660"/>
            </a:xfrm>
            <a:custGeom>
              <a:rect b="b" l="l" r="r" t="t"/>
              <a:pathLst>
                <a:path extrusionOk="0" h="835660" w="466725">
                  <a:moveTo>
                    <a:pt x="466204" y="0"/>
                  </a:moveTo>
                  <a:lnTo>
                    <a:pt x="0" y="0"/>
                  </a:lnTo>
                  <a:lnTo>
                    <a:pt x="0" y="835202"/>
                  </a:lnTo>
                  <a:lnTo>
                    <a:pt x="466204" y="835202"/>
                  </a:lnTo>
                  <a:lnTo>
                    <a:pt x="46620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pic>
          <p:nvPicPr>
            <p:cNvPr id="53" name="Google Shape;53;p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723899" y="723901"/>
              <a:ext cx="1423408" cy="102337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4" name="Google Shape;54;p1"/>
            <p:cNvSpPr/>
            <p:nvPr/>
          </p:nvSpPr>
          <p:spPr>
            <a:xfrm>
              <a:off x="1153020" y="158699"/>
              <a:ext cx="37465" cy="3780154"/>
            </a:xfrm>
            <a:custGeom>
              <a:rect b="b" l="l" r="r" t="t"/>
              <a:pathLst>
                <a:path extrusionOk="0" h="3780154" w="37465">
                  <a:moveTo>
                    <a:pt x="37084" y="1425600"/>
                  </a:moveTo>
                  <a:lnTo>
                    <a:pt x="0" y="1425600"/>
                  </a:lnTo>
                  <a:lnTo>
                    <a:pt x="0" y="3779990"/>
                  </a:lnTo>
                  <a:lnTo>
                    <a:pt x="37084" y="3779990"/>
                  </a:lnTo>
                  <a:lnTo>
                    <a:pt x="37084" y="1425600"/>
                  </a:lnTo>
                  <a:close/>
                </a:path>
                <a:path extrusionOk="0" h="3780154" w="37465">
                  <a:moveTo>
                    <a:pt x="37084" y="0"/>
                  </a:moveTo>
                  <a:lnTo>
                    <a:pt x="0" y="0"/>
                  </a:lnTo>
                  <a:lnTo>
                    <a:pt x="0" y="1022400"/>
                  </a:lnTo>
                  <a:lnTo>
                    <a:pt x="37084" y="1022400"/>
                  </a:lnTo>
                  <a:lnTo>
                    <a:pt x="37084" y="0"/>
                  </a:lnTo>
                  <a:close/>
                </a:path>
              </a:pathLst>
            </a:custGeom>
            <a:solidFill>
              <a:srgbClr val="020303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5" name="Google Shape;55;p1"/>
            <p:cNvSpPr/>
            <p:nvPr/>
          </p:nvSpPr>
          <p:spPr>
            <a:xfrm>
              <a:off x="0" y="1"/>
              <a:ext cx="266700" cy="4097654"/>
            </a:xfrm>
            <a:custGeom>
              <a:rect b="b" l="l" r="r" t="t"/>
              <a:pathLst>
                <a:path extrusionOk="0" h="4097654" w="266700">
                  <a:moveTo>
                    <a:pt x="190500" y="266700"/>
                  </a:moveTo>
                  <a:lnTo>
                    <a:pt x="0" y="266700"/>
                  </a:lnTo>
                </a:path>
                <a:path extrusionOk="0" h="4097654" w="266700">
                  <a:moveTo>
                    <a:pt x="190500" y="3830701"/>
                  </a:moveTo>
                  <a:lnTo>
                    <a:pt x="0" y="3830701"/>
                  </a:lnTo>
                </a:path>
                <a:path extrusionOk="0" h="4097654" w="266700">
                  <a:moveTo>
                    <a:pt x="266700" y="190500"/>
                  </a:moveTo>
                  <a:lnTo>
                    <a:pt x="266700" y="0"/>
                  </a:lnTo>
                </a:path>
                <a:path extrusionOk="0" h="4097654" w="266700">
                  <a:moveTo>
                    <a:pt x="266700" y="3906901"/>
                  </a:moveTo>
                  <a:lnTo>
                    <a:pt x="266700" y="4097401"/>
                  </a:lnTo>
                </a:path>
              </a:pathLst>
            </a:custGeom>
            <a:noFill/>
            <a:ln cap="flat" cmpd="sng" w="158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6" name="Google Shape;56;p1"/>
            <p:cNvSpPr/>
            <p:nvPr/>
          </p:nvSpPr>
          <p:spPr>
            <a:xfrm>
              <a:off x="0" y="1"/>
              <a:ext cx="266700" cy="4097654"/>
            </a:xfrm>
            <a:custGeom>
              <a:rect b="b" l="l" r="r" t="t"/>
              <a:pathLst>
                <a:path extrusionOk="0" h="4097654" w="266700">
                  <a:moveTo>
                    <a:pt x="190500" y="266700"/>
                  </a:moveTo>
                  <a:lnTo>
                    <a:pt x="0" y="266700"/>
                  </a:lnTo>
                </a:path>
                <a:path extrusionOk="0" h="4097654" w="266700">
                  <a:moveTo>
                    <a:pt x="190500" y="3830701"/>
                  </a:moveTo>
                  <a:lnTo>
                    <a:pt x="0" y="3830701"/>
                  </a:lnTo>
                </a:path>
                <a:path extrusionOk="0" h="4097654" w="266700">
                  <a:moveTo>
                    <a:pt x="266700" y="190500"/>
                  </a:moveTo>
                  <a:lnTo>
                    <a:pt x="266700" y="0"/>
                  </a:lnTo>
                </a:path>
                <a:path extrusionOk="0" h="4097654" w="266700">
                  <a:moveTo>
                    <a:pt x="266700" y="3906901"/>
                  </a:moveTo>
                  <a:lnTo>
                    <a:pt x="266700" y="4097401"/>
                  </a:lnTo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57" name="Google Shape;57;p1"/>
          <p:cNvSpPr/>
          <p:nvPr/>
        </p:nvSpPr>
        <p:spPr>
          <a:xfrm>
            <a:off x="7902905" y="266701"/>
            <a:ext cx="190500" cy="0"/>
          </a:xfrm>
          <a:custGeom>
            <a:rect b="b" l="l" r="r" t="t"/>
            <a:pathLst>
              <a:path extrusionOk="0" h="120000"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58" name="Google Shape;58;p1"/>
          <p:cNvSpPr/>
          <p:nvPr/>
        </p:nvSpPr>
        <p:spPr>
          <a:xfrm>
            <a:off x="7902905" y="3830702"/>
            <a:ext cx="190500" cy="0"/>
          </a:xfrm>
          <a:custGeom>
            <a:rect b="b" l="l" r="r" t="t"/>
            <a:pathLst>
              <a:path extrusionOk="0" h="120000"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59" name="Google Shape;59;p1"/>
          <p:cNvSpPr/>
          <p:nvPr/>
        </p:nvSpPr>
        <p:spPr>
          <a:xfrm>
            <a:off x="7826705" y="1"/>
            <a:ext cx="0" cy="190500"/>
          </a:xfrm>
          <a:custGeom>
            <a:rect b="b" l="l" r="r" t="t"/>
            <a:pathLst>
              <a:path extrusionOk="0" h="190500" w="120000">
                <a:moveTo>
                  <a:pt x="0" y="190500"/>
                </a:moveTo>
                <a:lnTo>
                  <a:pt x="0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60" name="Google Shape;60;p1"/>
          <p:cNvSpPr/>
          <p:nvPr/>
        </p:nvSpPr>
        <p:spPr>
          <a:xfrm>
            <a:off x="7826705" y="3906902"/>
            <a:ext cx="0" cy="190500"/>
          </a:xfrm>
          <a:custGeom>
            <a:rect b="b" l="l" r="r" t="t"/>
            <a:pathLst>
              <a:path extrusionOk="0" h="190500" w="120000">
                <a:moveTo>
                  <a:pt x="0" y="0"/>
                </a:moveTo>
                <a:lnTo>
                  <a:pt x="0" y="19050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"/>
          <p:cNvSpPr txBox="1"/>
          <p:nvPr/>
        </p:nvSpPr>
        <p:spPr>
          <a:xfrm>
            <a:off x="1550098" y="684300"/>
            <a:ext cx="5832900" cy="250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-BE" sz="900">
                <a:latin typeface="Verdana"/>
                <a:ea typeface="Verdana"/>
                <a:cs typeface="Verdana"/>
                <a:sym typeface="Verdana"/>
              </a:rPr>
              <a:t>... has the pleasure to invite you to the public defence of his/her doctoral thesis entitled</a:t>
            </a:r>
            <a:endParaRPr sz="900">
              <a:latin typeface="Verdana"/>
              <a:ea typeface="Verdana"/>
              <a:cs typeface="Verdana"/>
              <a:sym typeface="Verdana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-BE" sz="900">
                <a:latin typeface="Verdana"/>
                <a:ea typeface="Verdana"/>
                <a:cs typeface="Verdana"/>
                <a:sym typeface="Verdana"/>
              </a:rPr>
              <a:t>...</a:t>
            </a:r>
            <a:endParaRPr sz="9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1065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Verdana"/>
              <a:ea typeface="Verdana"/>
              <a:cs typeface="Verdana"/>
              <a:sym typeface="Verdana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-BE" sz="900">
                <a:latin typeface="Verdana"/>
                <a:ea typeface="Verdana"/>
                <a:cs typeface="Verdana"/>
                <a:sym typeface="Verdana"/>
              </a:rPr>
              <a:t>Promoter:	Prof. Dr ... | Uhasselt</a:t>
            </a:r>
            <a:br>
              <a:rPr lang="nl-BE" sz="900">
                <a:latin typeface="Verdana"/>
                <a:ea typeface="Verdana"/>
                <a:cs typeface="Verdana"/>
                <a:sym typeface="Verdana"/>
              </a:rPr>
            </a:br>
            <a:br>
              <a:rPr lang="nl-BE" sz="900">
                <a:latin typeface="Verdana"/>
                <a:ea typeface="Verdana"/>
                <a:cs typeface="Verdana"/>
                <a:sym typeface="Verdana"/>
              </a:rPr>
            </a:br>
            <a:r>
              <a:rPr lang="nl-BE" sz="900">
                <a:latin typeface="Verdana"/>
                <a:ea typeface="Verdana"/>
                <a:cs typeface="Verdana"/>
                <a:sym typeface="Verdana"/>
              </a:rPr>
              <a:t>Co-promoters: Prof. Dr ... | add affiliation</a:t>
            </a:r>
            <a:br>
              <a:rPr lang="nl-BE" sz="900">
                <a:latin typeface="Verdana"/>
                <a:ea typeface="Verdana"/>
                <a:cs typeface="Verdana"/>
                <a:sym typeface="Verdana"/>
              </a:rPr>
            </a:br>
            <a:r>
              <a:rPr lang="nl-BE" sz="900">
                <a:latin typeface="Verdana"/>
                <a:ea typeface="Verdana"/>
                <a:cs typeface="Verdana"/>
                <a:sym typeface="Verdana"/>
              </a:rPr>
              <a:t>	           Prof. Dr ... | add affiliation</a:t>
            </a:r>
            <a:endParaRPr sz="900">
              <a:latin typeface="Verdana"/>
              <a:ea typeface="Verdana"/>
              <a:cs typeface="Verdana"/>
              <a:sym typeface="Verdana"/>
            </a:endParaRPr>
          </a:p>
          <a:p>
            <a:pPr indent="0" lvl="0" marL="12700" marR="1834514" rtl="0" algn="l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None/>
            </a:pPr>
            <a:r>
              <a:rPr lang="nl-BE" sz="900">
                <a:solidFill>
                  <a:srgbClr val="F04937"/>
                </a:solidFill>
                <a:latin typeface="Verdana"/>
                <a:ea typeface="Verdana"/>
                <a:cs typeface="Verdana"/>
                <a:sym typeface="Verdana"/>
              </a:rPr>
              <a:t>…day, … month year at 0.00 p.m. in auditorium … </a:t>
            </a:r>
            <a:br>
              <a:rPr lang="nl-BE" sz="900">
                <a:solidFill>
                  <a:srgbClr val="F04937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nl-BE" sz="900">
                <a:solidFill>
                  <a:srgbClr val="F04937"/>
                </a:solidFill>
                <a:latin typeface="Verdana"/>
                <a:ea typeface="Verdana"/>
                <a:cs typeface="Verdana"/>
                <a:sym typeface="Verdana"/>
              </a:rPr>
              <a:t>online: …</a:t>
            </a:r>
            <a:endParaRPr sz="900">
              <a:latin typeface="Verdana"/>
              <a:ea typeface="Verdana"/>
              <a:cs typeface="Verdana"/>
              <a:sym typeface="Verdana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nl-BE" sz="900">
                <a:latin typeface="Verdana"/>
                <a:ea typeface="Verdana"/>
                <a:cs typeface="Verdana"/>
                <a:sym typeface="Verdana"/>
              </a:rPr>
            </a:br>
            <a:r>
              <a:rPr lang="nl-BE" sz="900">
                <a:latin typeface="Verdana"/>
                <a:ea typeface="Verdana"/>
                <a:cs typeface="Verdana"/>
                <a:sym typeface="Verdana"/>
              </a:rPr>
              <a:t>Hasselt University | Campus Diepenbeek | Agoralaan - Building D | 3590 Diepenbeek</a:t>
            </a:r>
            <a:endParaRPr/>
          </a:p>
          <a:p>
            <a:pPr indent="0" lvl="0" marL="127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-BE" sz="900">
                <a:latin typeface="Verdana"/>
                <a:ea typeface="Verdana"/>
                <a:cs typeface="Verdana"/>
                <a:sym typeface="Verdana"/>
              </a:rPr>
              <a:t>Hasselt University | Campus Hasselt | Martelarenlaan 42 | 3500 Hasselt</a:t>
            </a:r>
            <a:endParaRPr/>
          </a:p>
          <a:p>
            <a:pPr indent="0" lvl="0" marL="127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-BE" sz="900">
                <a:latin typeface="Verdana"/>
                <a:ea typeface="Verdana"/>
                <a:cs typeface="Verdana"/>
                <a:sym typeface="Verdana"/>
              </a:rPr>
              <a:t>Hasselt University | Refugiehuis | Maastrichterstraat 100 | BE-3500 Hasselt</a:t>
            </a:r>
            <a:endParaRPr/>
          </a:p>
          <a:p>
            <a:pPr indent="0" lvl="0" marL="12700" marR="999489" rtl="0" algn="l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None/>
            </a:pPr>
            <a:r>
              <a:rPr lang="nl-BE" sz="900">
                <a:latin typeface="Verdana"/>
                <a:ea typeface="Verdana"/>
                <a:cs typeface="Verdana"/>
                <a:sym typeface="Verdana"/>
              </a:rPr>
              <a:t>I look forward to your presence at the reception following the defence. </a:t>
            </a:r>
            <a:br>
              <a:rPr lang="nl-BE" sz="900">
                <a:latin typeface="Verdana"/>
                <a:ea typeface="Verdana"/>
                <a:cs typeface="Verdana"/>
                <a:sym typeface="Verdana"/>
              </a:rPr>
            </a:br>
            <a:r>
              <a:rPr lang="nl-BE" sz="900">
                <a:latin typeface="Verdana"/>
                <a:ea typeface="Verdana"/>
                <a:cs typeface="Verdana"/>
                <a:sym typeface="Verdana"/>
              </a:rPr>
              <a:t>Please confirm your attendance | email: ...@uhasselt.be</a:t>
            </a:r>
            <a:endParaRPr sz="90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6" name="Google Shape;66;p2"/>
          <p:cNvSpPr txBox="1"/>
          <p:nvPr/>
        </p:nvSpPr>
        <p:spPr>
          <a:xfrm>
            <a:off x="3499224" y="3543601"/>
            <a:ext cx="3883660" cy="147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-BE" sz="800" u="sng">
                <a:solidFill>
                  <a:srgbClr val="F04937"/>
                </a:solidFill>
                <a:latin typeface="Verdana"/>
                <a:ea typeface="Verdana"/>
                <a:cs typeface="Verdana"/>
                <a:sym typeface="Verdana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www.uhasselt.be</a:t>
            </a:r>
            <a:r>
              <a:rPr lang="nl-BE" sz="800">
                <a:solidFill>
                  <a:srgbClr val="F04937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b="1" lang="nl-BE" sz="800">
                <a:latin typeface="Arial Rounded"/>
                <a:ea typeface="Arial Rounded"/>
                <a:cs typeface="Arial Rounded"/>
                <a:sym typeface="Arial Rounded"/>
              </a:rPr>
              <a:t>| </a:t>
            </a:r>
            <a:r>
              <a:rPr lang="nl-BE" sz="800">
                <a:latin typeface="Verdana"/>
                <a:ea typeface="Verdana"/>
                <a:cs typeface="Verdana"/>
                <a:sym typeface="Verdana"/>
              </a:rPr>
              <a:t>Hasselt University </a:t>
            </a:r>
            <a:r>
              <a:rPr b="1" lang="nl-BE" sz="800">
                <a:latin typeface="Arial Rounded"/>
                <a:ea typeface="Arial Rounded"/>
                <a:cs typeface="Arial Rounded"/>
                <a:sym typeface="Arial Rounded"/>
              </a:rPr>
              <a:t>| </a:t>
            </a:r>
            <a:r>
              <a:rPr lang="nl-BE" sz="800">
                <a:latin typeface="Verdana"/>
                <a:ea typeface="Verdana"/>
                <a:cs typeface="Verdana"/>
                <a:sym typeface="Verdana"/>
              </a:rPr>
              <a:t>Martelarenlaan 42 </a:t>
            </a:r>
            <a:r>
              <a:rPr b="1" lang="nl-BE" sz="800">
                <a:latin typeface="Arial Rounded"/>
                <a:ea typeface="Arial Rounded"/>
                <a:cs typeface="Arial Rounded"/>
                <a:sym typeface="Arial Rounded"/>
              </a:rPr>
              <a:t>| </a:t>
            </a:r>
            <a:r>
              <a:rPr lang="nl-BE" sz="800">
                <a:latin typeface="Verdana"/>
                <a:ea typeface="Verdana"/>
                <a:cs typeface="Verdana"/>
                <a:sym typeface="Verdana"/>
              </a:rPr>
              <a:t>BE-3500 Hasselt</a:t>
            </a:r>
            <a:endParaRPr sz="800">
              <a:latin typeface="Verdana"/>
              <a:ea typeface="Verdana"/>
              <a:cs typeface="Verdana"/>
              <a:sym typeface="Verdana"/>
            </a:endParaRPr>
          </a:p>
        </p:txBody>
      </p:sp>
      <p:grpSp>
        <p:nvGrpSpPr>
          <p:cNvPr id="67" name="Google Shape;67;p2"/>
          <p:cNvGrpSpPr/>
          <p:nvPr/>
        </p:nvGrpSpPr>
        <p:grpSpPr>
          <a:xfrm>
            <a:off x="0" y="1"/>
            <a:ext cx="1190485" cy="4097654"/>
            <a:chOff x="0" y="1"/>
            <a:chExt cx="1190485" cy="4097654"/>
          </a:xfrm>
        </p:grpSpPr>
        <p:sp>
          <p:nvSpPr>
            <p:cNvPr id="68" name="Google Shape;68;p2"/>
            <p:cNvSpPr/>
            <p:nvPr/>
          </p:nvSpPr>
          <p:spPr>
            <a:xfrm>
              <a:off x="158711" y="158699"/>
              <a:ext cx="1015365" cy="3780154"/>
            </a:xfrm>
            <a:custGeom>
              <a:rect b="b" l="l" r="r" t="t"/>
              <a:pathLst>
                <a:path extrusionOk="0" h="3780154" w="1015365">
                  <a:moveTo>
                    <a:pt x="1015187" y="0"/>
                  </a:moveTo>
                  <a:lnTo>
                    <a:pt x="0" y="0"/>
                  </a:lnTo>
                  <a:lnTo>
                    <a:pt x="0" y="3779989"/>
                  </a:lnTo>
                  <a:lnTo>
                    <a:pt x="1015187" y="3779989"/>
                  </a:lnTo>
                  <a:lnTo>
                    <a:pt x="1015187" y="0"/>
                  </a:lnTo>
                  <a:close/>
                </a:path>
              </a:pathLst>
            </a:custGeom>
            <a:solidFill>
              <a:srgbClr val="F04937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1153020" y="158699"/>
              <a:ext cx="37465" cy="3780154"/>
            </a:xfrm>
            <a:custGeom>
              <a:rect b="b" l="l" r="r" t="t"/>
              <a:pathLst>
                <a:path extrusionOk="0" h="3780154" w="37465">
                  <a:moveTo>
                    <a:pt x="37084" y="0"/>
                  </a:moveTo>
                  <a:lnTo>
                    <a:pt x="0" y="0"/>
                  </a:lnTo>
                  <a:lnTo>
                    <a:pt x="0" y="3779989"/>
                  </a:lnTo>
                  <a:lnTo>
                    <a:pt x="37084" y="3779989"/>
                  </a:lnTo>
                  <a:lnTo>
                    <a:pt x="37084" y="0"/>
                  </a:lnTo>
                  <a:close/>
                </a:path>
              </a:pathLst>
            </a:custGeom>
            <a:solidFill>
              <a:srgbClr val="020303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0" y="1"/>
              <a:ext cx="266700" cy="4097654"/>
            </a:xfrm>
            <a:custGeom>
              <a:rect b="b" l="l" r="r" t="t"/>
              <a:pathLst>
                <a:path extrusionOk="0" h="4097654" w="266700">
                  <a:moveTo>
                    <a:pt x="190500" y="266700"/>
                  </a:moveTo>
                  <a:lnTo>
                    <a:pt x="0" y="266700"/>
                  </a:lnTo>
                </a:path>
                <a:path extrusionOk="0" h="4097654" w="266700">
                  <a:moveTo>
                    <a:pt x="190500" y="3830701"/>
                  </a:moveTo>
                  <a:lnTo>
                    <a:pt x="0" y="3830701"/>
                  </a:lnTo>
                </a:path>
                <a:path extrusionOk="0" h="4097654" w="266700">
                  <a:moveTo>
                    <a:pt x="266700" y="190500"/>
                  </a:moveTo>
                  <a:lnTo>
                    <a:pt x="266700" y="0"/>
                  </a:lnTo>
                </a:path>
                <a:path extrusionOk="0" h="4097654" w="266700">
                  <a:moveTo>
                    <a:pt x="266700" y="3906901"/>
                  </a:moveTo>
                  <a:lnTo>
                    <a:pt x="266700" y="4097401"/>
                  </a:lnTo>
                </a:path>
              </a:pathLst>
            </a:custGeom>
            <a:noFill/>
            <a:ln cap="flat" cmpd="sng" w="158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0" y="1"/>
              <a:ext cx="266700" cy="4097654"/>
            </a:xfrm>
            <a:custGeom>
              <a:rect b="b" l="l" r="r" t="t"/>
              <a:pathLst>
                <a:path extrusionOk="0" h="4097654" w="266700">
                  <a:moveTo>
                    <a:pt x="190500" y="266700"/>
                  </a:moveTo>
                  <a:lnTo>
                    <a:pt x="0" y="266700"/>
                  </a:lnTo>
                </a:path>
                <a:path extrusionOk="0" h="4097654" w="266700">
                  <a:moveTo>
                    <a:pt x="190500" y="3830701"/>
                  </a:moveTo>
                  <a:lnTo>
                    <a:pt x="0" y="3830701"/>
                  </a:lnTo>
                </a:path>
                <a:path extrusionOk="0" h="4097654" w="266700">
                  <a:moveTo>
                    <a:pt x="266700" y="190500"/>
                  </a:moveTo>
                  <a:lnTo>
                    <a:pt x="266700" y="0"/>
                  </a:lnTo>
                </a:path>
                <a:path extrusionOk="0" h="4097654" w="266700">
                  <a:moveTo>
                    <a:pt x="266700" y="3906901"/>
                  </a:moveTo>
                  <a:lnTo>
                    <a:pt x="266700" y="4097401"/>
                  </a:lnTo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72" name="Google Shape;72;p2"/>
          <p:cNvSpPr/>
          <p:nvPr/>
        </p:nvSpPr>
        <p:spPr>
          <a:xfrm>
            <a:off x="7902905" y="266701"/>
            <a:ext cx="190500" cy="0"/>
          </a:xfrm>
          <a:custGeom>
            <a:rect b="b" l="l" r="r" t="t"/>
            <a:pathLst>
              <a:path extrusionOk="0" h="120000"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73" name="Google Shape;73;p2"/>
          <p:cNvSpPr/>
          <p:nvPr/>
        </p:nvSpPr>
        <p:spPr>
          <a:xfrm>
            <a:off x="7902905" y="3830702"/>
            <a:ext cx="190500" cy="0"/>
          </a:xfrm>
          <a:custGeom>
            <a:rect b="b" l="l" r="r" t="t"/>
            <a:pathLst>
              <a:path extrusionOk="0" h="120000"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74" name="Google Shape;74;p2"/>
          <p:cNvSpPr/>
          <p:nvPr/>
        </p:nvSpPr>
        <p:spPr>
          <a:xfrm>
            <a:off x="7826705" y="1"/>
            <a:ext cx="0" cy="190500"/>
          </a:xfrm>
          <a:custGeom>
            <a:rect b="b" l="l" r="r" t="t"/>
            <a:pathLst>
              <a:path extrusionOk="0" h="190500" w="120000">
                <a:moveTo>
                  <a:pt x="0" y="190500"/>
                </a:moveTo>
                <a:lnTo>
                  <a:pt x="0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75" name="Google Shape;75;p2"/>
          <p:cNvSpPr/>
          <p:nvPr/>
        </p:nvSpPr>
        <p:spPr>
          <a:xfrm>
            <a:off x="7826705" y="3906902"/>
            <a:ext cx="0" cy="190500"/>
          </a:xfrm>
          <a:custGeom>
            <a:rect b="b" l="l" r="r" t="t"/>
            <a:pathLst>
              <a:path extrusionOk="0" h="190500" w="120000">
                <a:moveTo>
                  <a:pt x="0" y="0"/>
                </a:moveTo>
                <a:lnTo>
                  <a:pt x="0" y="19050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04937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Kantoorthema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2026-01-16T15:01:36Z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2026-01-16T00:00:00Z</vt:filetime>
  </property>
  <property fmtid="{D5CDD505-2E9C-101B-9397-08002B2CF9AE}" pid="3" name="Creator">
    <vt:lpwstr>Adobe InDesign 21.1 (Macintosh)</vt:lpwstr>
  </property>
  <property fmtid="{D5CDD505-2E9C-101B-9397-08002B2CF9AE}" pid="4" name="LastSaved">
    <vt:filetime>2026-01-16T00:00:00Z</vt:filetime>
  </property>
  <property fmtid="{D5CDD505-2E9C-101B-9397-08002B2CF9AE}" pid="5" name="Producer">
    <vt:lpwstr>Adobe PDF Library 18.0</vt:lpwstr>
  </property>
</Properties>
</file>