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8089900" cy="4102100"/>
  <p:notesSz cx="8089900" cy="41021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56"/>
    <p:restoredTop sz="94737"/>
  </p:normalViewPr>
  <p:slideViewPr>
    <p:cSldViewPr>
      <p:cViewPr varScale="1">
        <p:scale>
          <a:sx n="237" d="100"/>
          <a:sy n="237" d="100"/>
        </p:scale>
        <p:origin x="200" y="12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07218" y="1271651"/>
            <a:ext cx="6881812" cy="8614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214437" y="2297176"/>
            <a:ext cx="5667375" cy="10255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04812" y="943483"/>
            <a:ext cx="3521868" cy="27073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169568" y="943483"/>
            <a:ext cx="3521868" cy="27073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450000" y="1673277"/>
            <a:ext cx="2606040" cy="406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04812" y="943483"/>
            <a:ext cx="7286625" cy="27073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752725" y="3814953"/>
            <a:ext cx="2590800" cy="2051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04812" y="3814953"/>
            <a:ext cx="1862137" cy="2051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829300" y="3814953"/>
            <a:ext cx="1862137" cy="2051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hasselt.be/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UITNODIGING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50000" y="2384477"/>
            <a:ext cx="3788410" cy="843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spc="-10" dirty="0">
                <a:latin typeface="Verdana"/>
                <a:cs typeface="Verdana"/>
              </a:rPr>
              <a:t>Verdediging</a:t>
            </a:r>
            <a:r>
              <a:rPr sz="1700" spc="-125" dirty="0">
                <a:latin typeface="Verdana"/>
                <a:cs typeface="Verdana"/>
              </a:rPr>
              <a:t> </a:t>
            </a:r>
            <a:r>
              <a:rPr sz="1700" spc="-10" dirty="0">
                <a:latin typeface="Verdana"/>
                <a:cs typeface="Verdana"/>
              </a:rPr>
              <a:t>Doctoraatsproefschrift</a:t>
            </a:r>
            <a:endParaRPr sz="17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2000" spc="-20" dirty="0">
                <a:solidFill>
                  <a:srgbClr val="F04937"/>
                </a:solidFill>
                <a:latin typeface="Verdana"/>
                <a:cs typeface="Verdana"/>
              </a:rPr>
              <a:t>Naam</a:t>
            </a:r>
            <a:endParaRPr sz="20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lang="fr-FR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Dag,</a:t>
            </a:r>
            <a:r>
              <a:rPr lang="fr-FR" sz="1200" spc="-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r-FR" sz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Maand</a:t>
            </a:r>
            <a:r>
              <a:rPr lang="fr-FR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2026</a:t>
            </a:r>
            <a:r>
              <a:rPr lang="fr-FR" sz="1200" spc="-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r-FR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om</a:t>
            </a:r>
            <a:r>
              <a:rPr lang="fr-FR" sz="1200" spc="-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00</a:t>
            </a:r>
            <a:r>
              <a:rPr lang="fr-FR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.00</a:t>
            </a:r>
            <a:r>
              <a:rPr lang="fr-FR" sz="1200" spc="-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r-FR" sz="1200" spc="-25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uur</a:t>
            </a:r>
            <a:endParaRPr lang="fr-FR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0" y="1"/>
            <a:ext cx="2147570" cy="4097654"/>
            <a:chOff x="0" y="1"/>
            <a:chExt cx="2147570" cy="4097654"/>
          </a:xfrm>
        </p:grpSpPr>
        <p:sp>
          <p:nvSpPr>
            <p:cNvPr id="5" name="object 5"/>
            <p:cNvSpPr/>
            <p:nvPr/>
          </p:nvSpPr>
          <p:spPr>
            <a:xfrm>
              <a:off x="158711" y="158699"/>
              <a:ext cx="1015365" cy="3780154"/>
            </a:xfrm>
            <a:custGeom>
              <a:avLst/>
              <a:gdLst/>
              <a:ahLst/>
              <a:cxnLst/>
              <a:rect l="l" t="t" r="r" b="b"/>
              <a:pathLst>
                <a:path w="1015365" h="3780154">
                  <a:moveTo>
                    <a:pt x="1015187" y="0"/>
                  </a:moveTo>
                  <a:lnTo>
                    <a:pt x="0" y="0"/>
                  </a:lnTo>
                  <a:lnTo>
                    <a:pt x="0" y="3779989"/>
                  </a:lnTo>
                  <a:lnTo>
                    <a:pt x="1015187" y="3779989"/>
                  </a:lnTo>
                  <a:lnTo>
                    <a:pt x="1015187" y="0"/>
                  </a:lnTo>
                  <a:close/>
                </a:path>
              </a:pathLst>
            </a:custGeom>
            <a:solidFill>
              <a:srgbClr val="F049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41895" y="506095"/>
              <a:ext cx="466725" cy="822960"/>
            </a:xfrm>
            <a:custGeom>
              <a:avLst/>
              <a:gdLst/>
              <a:ahLst/>
              <a:cxnLst/>
              <a:rect l="l" t="t" r="r" b="b"/>
              <a:pathLst>
                <a:path w="466725" h="822960">
                  <a:moveTo>
                    <a:pt x="466204" y="0"/>
                  </a:moveTo>
                  <a:lnTo>
                    <a:pt x="0" y="0"/>
                  </a:lnTo>
                  <a:lnTo>
                    <a:pt x="0" y="822604"/>
                  </a:lnTo>
                  <a:lnTo>
                    <a:pt x="466204" y="822604"/>
                  </a:lnTo>
                  <a:lnTo>
                    <a:pt x="46620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23900" y="486308"/>
              <a:ext cx="1423408" cy="1023369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1153020" y="158699"/>
              <a:ext cx="37465" cy="3780154"/>
            </a:xfrm>
            <a:custGeom>
              <a:avLst/>
              <a:gdLst/>
              <a:ahLst/>
              <a:cxnLst/>
              <a:rect l="l" t="t" r="r" b="b"/>
              <a:pathLst>
                <a:path w="37465" h="3780154">
                  <a:moveTo>
                    <a:pt x="37084" y="1189786"/>
                  </a:moveTo>
                  <a:lnTo>
                    <a:pt x="0" y="1189786"/>
                  </a:lnTo>
                  <a:lnTo>
                    <a:pt x="0" y="3779990"/>
                  </a:lnTo>
                  <a:lnTo>
                    <a:pt x="37084" y="3779990"/>
                  </a:lnTo>
                  <a:lnTo>
                    <a:pt x="37084" y="1189786"/>
                  </a:lnTo>
                  <a:close/>
                </a:path>
                <a:path w="37465" h="3780154">
                  <a:moveTo>
                    <a:pt x="37084" y="0"/>
                  </a:moveTo>
                  <a:lnTo>
                    <a:pt x="0" y="0"/>
                  </a:lnTo>
                  <a:lnTo>
                    <a:pt x="0" y="334797"/>
                  </a:lnTo>
                  <a:lnTo>
                    <a:pt x="37084" y="334797"/>
                  </a:lnTo>
                  <a:lnTo>
                    <a:pt x="37084" y="0"/>
                  </a:lnTo>
                  <a:close/>
                </a:path>
              </a:pathLst>
            </a:custGeom>
            <a:solidFill>
              <a:srgbClr val="02030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"/>
              <a:ext cx="266700" cy="4097654"/>
            </a:xfrm>
            <a:custGeom>
              <a:avLst/>
              <a:gdLst/>
              <a:ahLst/>
              <a:cxnLst/>
              <a:rect l="l" t="t" r="r" b="b"/>
              <a:pathLst>
                <a:path w="266700" h="4097654">
                  <a:moveTo>
                    <a:pt x="190500" y="266700"/>
                  </a:moveTo>
                  <a:lnTo>
                    <a:pt x="0" y="266700"/>
                  </a:lnTo>
                </a:path>
                <a:path w="266700" h="4097654">
                  <a:moveTo>
                    <a:pt x="190500" y="3830701"/>
                  </a:moveTo>
                  <a:lnTo>
                    <a:pt x="0" y="3830701"/>
                  </a:lnTo>
                </a:path>
                <a:path w="266700" h="4097654">
                  <a:moveTo>
                    <a:pt x="266700" y="190500"/>
                  </a:moveTo>
                  <a:lnTo>
                    <a:pt x="266700" y="0"/>
                  </a:lnTo>
                </a:path>
                <a:path w="266700" h="4097654">
                  <a:moveTo>
                    <a:pt x="266700" y="3906901"/>
                  </a:moveTo>
                  <a:lnTo>
                    <a:pt x="266700" y="4097401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0" y="1"/>
              <a:ext cx="266700" cy="4097654"/>
            </a:xfrm>
            <a:custGeom>
              <a:avLst/>
              <a:gdLst/>
              <a:ahLst/>
              <a:cxnLst/>
              <a:rect l="l" t="t" r="r" b="b"/>
              <a:pathLst>
                <a:path w="266700" h="4097654">
                  <a:moveTo>
                    <a:pt x="190500" y="266700"/>
                  </a:moveTo>
                  <a:lnTo>
                    <a:pt x="0" y="266700"/>
                  </a:lnTo>
                </a:path>
                <a:path w="266700" h="4097654">
                  <a:moveTo>
                    <a:pt x="190500" y="3830701"/>
                  </a:moveTo>
                  <a:lnTo>
                    <a:pt x="0" y="3830701"/>
                  </a:lnTo>
                </a:path>
                <a:path w="266700" h="4097654">
                  <a:moveTo>
                    <a:pt x="266700" y="190500"/>
                  </a:moveTo>
                  <a:lnTo>
                    <a:pt x="266700" y="0"/>
                  </a:lnTo>
                </a:path>
                <a:path w="266700" h="4097654">
                  <a:moveTo>
                    <a:pt x="266700" y="3906901"/>
                  </a:moveTo>
                  <a:lnTo>
                    <a:pt x="266700" y="409740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62699" y="911199"/>
            <a:ext cx="2908401" cy="431901"/>
          </a:xfrm>
          <a:prstGeom prst="rect">
            <a:avLst/>
          </a:prstGeom>
        </p:spPr>
      </p:pic>
      <p:sp>
        <p:nvSpPr>
          <p:cNvPr id="12" name="object 12"/>
          <p:cNvSpPr/>
          <p:nvPr/>
        </p:nvSpPr>
        <p:spPr>
          <a:xfrm>
            <a:off x="7902905" y="266701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902905" y="3830702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826705" y="1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826705" y="3906902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0"/>
                </a:moveTo>
                <a:lnTo>
                  <a:pt x="0" y="19050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50099" y="684300"/>
            <a:ext cx="5861356" cy="2369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latin typeface="Verdana"/>
                <a:cs typeface="Verdana"/>
              </a:rPr>
              <a:t>...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nodigt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u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uit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op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de</a:t>
            </a:r>
            <a:r>
              <a:rPr sz="900" spc="-1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openbare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verdediging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van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zijn/haar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spc="-10" dirty="0">
                <a:latin typeface="Verdana"/>
                <a:cs typeface="Verdana"/>
              </a:rPr>
              <a:t>doctoraatsproefschrift</a:t>
            </a:r>
            <a:r>
              <a:rPr sz="900" spc="-15" dirty="0">
                <a:latin typeface="Verdana"/>
                <a:cs typeface="Verdana"/>
              </a:rPr>
              <a:t> </a:t>
            </a:r>
            <a:r>
              <a:rPr sz="900" spc="-10" dirty="0">
                <a:latin typeface="Verdana"/>
                <a:cs typeface="Verdana"/>
              </a:rPr>
              <a:t>getiteld</a:t>
            </a:r>
            <a:endParaRPr sz="900" dirty="0">
              <a:latin typeface="Verdana"/>
              <a:cs typeface="Verdana"/>
            </a:endParaRPr>
          </a:p>
          <a:p>
            <a:pPr marL="12700" algn="l">
              <a:lnSpc>
                <a:spcPct val="100000"/>
              </a:lnSpc>
            </a:pPr>
            <a:r>
              <a:rPr sz="900" spc="-25" dirty="0">
                <a:solidFill>
                  <a:srgbClr val="F04937"/>
                </a:solidFill>
                <a:latin typeface="Verdana"/>
                <a:cs typeface="Verdana"/>
              </a:rPr>
              <a:t>...</a:t>
            </a:r>
            <a:endParaRPr lang="nl-BE" sz="900" dirty="0">
              <a:solidFill>
                <a:srgbClr val="F04937"/>
              </a:solidFill>
              <a:latin typeface="Verdana"/>
              <a:cs typeface="Verdana"/>
            </a:endParaRPr>
          </a:p>
          <a:p>
            <a:pPr marL="12700" algn="l">
              <a:lnSpc>
                <a:spcPct val="100000"/>
              </a:lnSpc>
            </a:pPr>
            <a:endParaRPr lang="nl-BE" sz="900" spc="-10" dirty="0">
              <a:solidFill>
                <a:srgbClr val="F04937"/>
              </a:solidFill>
              <a:latin typeface="Verdana"/>
              <a:cs typeface="Verdana"/>
            </a:endParaRPr>
          </a:p>
          <a:p>
            <a:pPr marL="12700" algn="l">
              <a:lnSpc>
                <a:spcPct val="100000"/>
              </a:lnSpc>
            </a:pPr>
            <a:r>
              <a:rPr lang="nl-BE" sz="900" spc="-10" dirty="0">
                <a:latin typeface="Verdana"/>
                <a:cs typeface="Verdana"/>
              </a:rPr>
              <a:t>Promotor:</a:t>
            </a:r>
            <a:r>
              <a:rPr lang="nl-BE" sz="900" dirty="0">
                <a:latin typeface="Verdana"/>
                <a:cs typeface="Verdana"/>
              </a:rPr>
              <a:t>	Prof.</a:t>
            </a:r>
            <a:r>
              <a:rPr lang="nl-BE" sz="900" spc="-20" dirty="0">
                <a:latin typeface="Verdana"/>
                <a:cs typeface="Verdana"/>
              </a:rPr>
              <a:t> </a:t>
            </a:r>
            <a:r>
              <a:rPr lang="nl-BE" sz="900" spc="-40" dirty="0">
                <a:latin typeface="Verdana"/>
                <a:cs typeface="Verdana"/>
              </a:rPr>
              <a:t>dr.</a:t>
            </a:r>
            <a:r>
              <a:rPr lang="nl-BE" sz="900" spc="-20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...</a:t>
            </a:r>
            <a:r>
              <a:rPr lang="nl-BE" sz="900" spc="-20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|</a:t>
            </a:r>
            <a:r>
              <a:rPr lang="nl-BE" sz="900" spc="-20" dirty="0">
                <a:latin typeface="Verdana"/>
                <a:cs typeface="Verdana"/>
              </a:rPr>
              <a:t> </a:t>
            </a:r>
            <a:r>
              <a:rPr lang="nl-BE" sz="900" spc="-10" dirty="0">
                <a:latin typeface="Verdana"/>
                <a:cs typeface="Verdana"/>
              </a:rPr>
              <a:t>Uhasselt</a:t>
            </a:r>
          </a:p>
          <a:p>
            <a:pPr marL="12700" algn="l">
              <a:lnSpc>
                <a:spcPct val="100000"/>
              </a:lnSpc>
            </a:pPr>
            <a:endParaRPr lang="nl-BE" sz="900" spc="-10" dirty="0">
              <a:latin typeface="Verdana"/>
              <a:cs typeface="Verdana"/>
            </a:endParaRPr>
          </a:p>
          <a:p>
            <a:pPr marL="12700" algn="l">
              <a:lnSpc>
                <a:spcPct val="100000"/>
              </a:lnSpc>
            </a:pPr>
            <a:r>
              <a:rPr lang="nl-BE" sz="900" dirty="0">
                <a:latin typeface="Verdana"/>
                <a:cs typeface="Verdana"/>
              </a:rPr>
              <a:t>Copromotoren:</a:t>
            </a:r>
            <a:r>
              <a:rPr lang="nl-BE" sz="900" spc="315" dirty="0">
                <a:latin typeface="Verdana"/>
                <a:cs typeface="Verdana"/>
              </a:rPr>
              <a:t>	</a:t>
            </a:r>
            <a:r>
              <a:rPr lang="nl-BE" sz="900" dirty="0">
                <a:latin typeface="Verdana"/>
                <a:cs typeface="Verdana"/>
              </a:rPr>
              <a:t>Prof.</a:t>
            </a:r>
            <a:r>
              <a:rPr lang="nl-BE" sz="900" spc="-35" dirty="0">
                <a:latin typeface="Verdana"/>
                <a:cs typeface="Verdana"/>
              </a:rPr>
              <a:t> </a:t>
            </a:r>
            <a:r>
              <a:rPr lang="nl-BE" sz="900" spc="-40" dirty="0">
                <a:latin typeface="Verdana"/>
                <a:cs typeface="Verdana"/>
              </a:rPr>
              <a:t>dr.</a:t>
            </a:r>
            <a:r>
              <a:rPr lang="nl-BE" sz="900" spc="-35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...</a:t>
            </a:r>
            <a:r>
              <a:rPr lang="nl-BE" sz="900" spc="-30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|</a:t>
            </a:r>
            <a:r>
              <a:rPr lang="nl-BE" sz="900" spc="-35" dirty="0">
                <a:latin typeface="Verdana"/>
                <a:cs typeface="Verdana"/>
              </a:rPr>
              <a:t> add </a:t>
            </a:r>
            <a:r>
              <a:rPr lang="nl-BE" sz="900" spc="-10" dirty="0">
                <a:latin typeface="Verdana"/>
                <a:cs typeface="Verdana"/>
              </a:rPr>
              <a:t>affiliation</a:t>
            </a:r>
          </a:p>
          <a:p>
            <a:pPr marL="12700" algn="l">
              <a:lnSpc>
                <a:spcPct val="100000"/>
              </a:lnSpc>
            </a:pPr>
            <a:r>
              <a:rPr lang="nl-BE" sz="900" spc="-10" dirty="0">
                <a:latin typeface="Verdana"/>
                <a:cs typeface="Verdana"/>
              </a:rPr>
              <a:t>	</a:t>
            </a:r>
            <a:r>
              <a:rPr lang="nl-BE" sz="900" dirty="0">
                <a:latin typeface="Verdana"/>
                <a:cs typeface="Verdana"/>
              </a:rPr>
              <a:t>Prof.</a:t>
            </a:r>
            <a:r>
              <a:rPr lang="nl-BE" sz="900" spc="-20" dirty="0">
                <a:latin typeface="Verdana"/>
                <a:cs typeface="Verdana"/>
              </a:rPr>
              <a:t> </a:t>
            </a:r>
            <a:r>
              <a:rPr lang="nl-BE" sz="900" spc="-40" dirty="0">
                <a:latin typeface="Verdana"/>
                <a:cs typeface="Verdana"/>
              </a:rPr>
              <a:t>dr.</a:t>
            </a:r>
            <a:r>
              <a:rPr lang="nl-BE" sz="900" spc="-20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...</a:t>
            </a:r>
            <a:r>
              <a:rPr lang="nl-BE" sz="900" spc="-20" dirty="0">
                <a:latin typeface="Verdana"/>
                <a:cs typeface="Verdana"/>
              </a:rPr>
              <a:t> </a:t>
            </a:r>
            <a:r>
              <a:rPr lang="nl-BE" sz="900" dirty="0">
                <a:latin typeface="Verdana"/>
                <a:cs typeface="Verdana"/>
              </a:rPr>
              <a:t>|</a:t>
            </a:r>
            <a:r>
              <a:rPr lang="nl-BE" sz="900" spc="-20" dirty="0">
                <a:latin typeface="Verdana"/>
                <a:cs typeface="Verdana"/>
              </a:rPr>
              <a:t> add </a:t>
            </a:r>
            <a:r>
              <a:rPr lang="nl-BE" sz="900" spc="-10" dirty="0">
                <a:latin typeface="Verdana"/>
                <a:cs typeface="Verdana"/>
              </a:rPr>
              <a:t>affiliation</a:t>
            </a:r>
            <a:endParaRPr lang="nl-BE" sz="900" dirty="0">
              <a:latin typeface="Verdana"/>
              <a:cs typeface="Verdana"/>
            </a:endParaRPr>
          </a:p>
          <a:p>
            <a:pPr marL="12700" marR="1864995" algn="l">
              <a:lnSpc>
                <a:spcPct val="100000"/>
              </a:lnSpc>
              <a:spcBef>
                <a:spcPts val="1080"/>
              </a:spcBef>
            </a:pPr>
            <a:r>
              <a:rPr lang="nl-BE" sz="900" dirty="0">
                <a:solidFill>
                  <a:srgbClr val="F04937"/>
                </a:solidFill>
                <a:latin typeface="Verdana"/>
                <a:cs typeface="Verdana"/>
              </a:rPr>
              <a:t>op</a:t>
            </a:r>
            <a:r>
              <a:rPr lang="nl-BE" sz="900" spc="-20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F04937"/>
                </a:solidFill>
                <a:latin typeface="Verdana"/>
                <a:cs typeface="Verdana"/>
              </a:rPr>
              <a:t>dag</a:t>
            </a:r>
            <a:r>
              <a:rPr lang="nl-BE" sz="900" spc="-20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F04937"/>
                </a:solidFill>
                <a:latin typeface="Verdana"/>
                <a:cs typeface="Verdana"/>
              </a:rPr>
              <a:t>Maand</a:t>
            </a:r>
            <a:r>
              <a:rPr lang="nl-BE" sz="900" spc="-15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F04937"/>
                </a:solidFill>
                <a:latin typeface="Verdana"/>
                <a:cs typeface="Verdana"/>
              </a:rPr>
              <a:t>2026</a:t>
            </a:r>
            <a:r>
              <a:rPr lang="nl-BE" sz="900" spc="-20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F04937"/>
                </a:solidFill>
                <a:latin typeface="Verdana"/>
                <a:cs typeface="Verdana"/>
              </a:rPr>
              <a:t>om</a:t>
            </a:r>
            <a:r>
              <a:rPr lang="nl-BE" sz="900" spc="-20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F04937"/>
                </a:solidFill>
                <a:latin typeface="Verdana"/>
                <a:cs typeface="Verdana"/>
              </a:rPr>
              <a:t>00.00</a:t>
            </a:r>
            <a:r>
              <a:rPr lang="nl-BE" sz="900" spc="-15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F04937"/>
                </a:solidFill>
                <a:latin typeface="Verdana"/>
                <a:cs typeface="Verdana"/>
              </a:rPr>
              <a:t>uur</a:t>
            </a:r>
            <a:r>
              <a:rPr lang="nl-BE" sz="900" spc="-20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F04937"/>
                </a:solidFill>
                <a:latin typeface="Verdana"/>
                <a:cs typeface="Verdana"/>
              </a:rPr>
              <a:t>in</a:t>
            </a:r>
            <a:r>
              <a:rPr lang="nl-BE" sz="900" spc="-20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F04937"/>
                </a:solidFill>
                <a:latin typeface="Verdana"/>
                <a:cs typeface="Verdana"/>
              </a:rPr>
              <a:t>auditorium</a:t>
            </a:r>
            <a:r>
              <a:rPr lang="nl-BE" sz="900" spc="-15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lang="nl-BE" sz="900" spc="-25" dirty="0">
                <a:solidFill>
                  <a:srgbClr val="F04937"/>
                </a:solidFill>
                <a:latin typeface="Verdana"/>
                <a:cs typeface="Verdana"/>
              </a:rPr>
              <a:t>… </a:t>
            </a:r>
            <a:br>
              <a:rPr lang="nl-BE" sz="900" spc="-25" dirty="0">
                <a:solidFill>
                  <a:srgbClr val="F04937"/>
                </a:solidFill>
                <a:latin typeface="Verdana"/>
                <a:cs typeface="Verdana"/>
              </a:rPr>
            </a:br>
            <a:r>
              <a:rPr lang="nl-BE" sz="900" dirty="0">
                <a:solidFill>
                  <a:srgbClr val="F04937"/>
                </a:solidFill>
                <a:latin typeface="Verdana"/>
                <a:cs typeface="Verdana"/>
              </a:rPr>
              <a:t>online:</a:t>
            </a:r>
            <a:r>
              <a:rPr lang="nl-BE" sz="900" spc="-65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lang="nl-BE" sz="900" spc="-25" dirty="0">
                <a:solidFill>
                  <a:srgbClr val="F04937"/>
                </a:solidFill>
                <a:latin typeface="Verdana"/>
                <a:cs typeface="Verdana"/>
              </a:rPr>
              <a:t>…</a:t>
            </a:r>
            <a:br>
              <a:rPr lang="nl-BE" sz="900" spc="-25" dirty="0">
                <a:solidFill>
                  <a:srgbClr val="F04937"/>
                </a:solidFill>
                <a:latin typeface="Verdana"/>
                <a:cs typeface="Verdana"/>
              </a:rPr>
            </a:br>
            <a:endParaRPr lang="nl-BE" sz="900" dirty="0">
              <a:latin typeface="Verdana"/>
              <a:cs typeface="Verdana"/>
            </a:endParaRPr>
          </a:p>
          <a:p>
            <a:pPr marL="12700" algn="l">
              <a:lnSpc>
                <a:spcPct val="100000"/>
              </a:lnSpc>
            </a:pPr>
            <a:r>
              <a:rPr sz="900" dirty="0">
                <a:solidFill>
                  <a:srgbClr val="231F20"/>
                </a:solidFill>
                <a:latin typeface="Verdana"/>
                <a:cs typeface="Verdana"/>
              </a:rPr>
              <a:t>Universiteit</a:t>
            </a:r>
            <a:r>
              <a:rPr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231F20"/>
                </a:solidFill>
                <a:latin typeface="Verdana"/>
                <a:cs typeface="Verdana"/>
              </a:rPr>
              <a:t>Hasselt</a:t>
            </a:r>
            <a:r>
              <a:rPr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231F20"/>
                </a:solidFill>
                <a:latin typeface="Verdana"/>
                <a:cs typeface="Verdana"/>
              </a:rPr>
              <a:t>|</a:t>
            </a:r>
            <a:r>
              <a:rPr sz="9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231F20"/>
                </a:solidFill>
                <a:latin typeface="Verdana"/>
                <a:cs typeface="Verdana"/>
              </a:rPr>
              <a:t>Campus</a:t>
            </a:r>
            <a:r>
              <a:rPr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231F20"/>
                </a:solidFill>
                <a:latin typeface="Verdana"/>
                <a:cs typeface="Verdana"/>
              </a:rPr>
              <a:t>Diepenbeek</a:t>
            </a:r>
            <a:r>
              <a:rPr sz="9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231F20"/>
                </a:solidFill>
                <a:latin typeface="Verdana"/>
                <a:cs typeface="Verdana"/>
              </a:rPr>
              <a:t>|</a:t>
            </a:r>
            <a:r>
              <a:rPr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231F20"/>
                </a:solidFill>
                <a:latin typeface="Verdana"/>
                <a:cs typeface="Verdana"/>
              </a:rPr>
              <a:t>Agoralaan</a:t>
            </a:r>
            <a:r>
              <a:rPr sz="9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231F20"/>
                </a:solidFill>
                <a:latin typeface="Verdana"/>
                <a:cs typeface="Verdana"/>
              </a:rPr>
              <a:t>-</a:t>
            </a:r>
            <a:r>
              <a:rPr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231F20"/>
                </a:solidFill>
                <a:latin typeface="Verdana"/>
                <a:cs typeface="Verdana"/>
              </a:rPr>
              <a:t>Gebouw</a:t>
            </a:r>
            <a:r>
              <a:rPr sz="9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231F20"/>
                </a:solidFill>
                <a:latin typeface="Verdana"/>
                <a:cs typeface="Verdana"/>
              </a:rPr>
              <a:t>D</a:t>
            </a:r>
            <a:r>
              <a:rPr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231F20"/>
                </a:solidFill>
                <a:latin typeface="Verdana"/>
                <a:cs typeface="Verdana"/>
              </a:rPr>
              <a:t>|</a:t>
            </a:r>
            <a:r>
              <a:rPr sz="9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900" dirty="0">
                <a:solidFill>
                  <a:srgbClr val="231F20"/>
                </a:solidFill>
                <a:latin typeface="Verdana"/>
                <a:cs typeface="Verdana"/>
              </a:rPr>
              <a:t>3590</a:t>
            </a:r>
            <a:r>
              <a:rPr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sz="900" spc="-10" dirty="0" err="1">
                <a:solidFill>
                  <a:srgbClr val="231F20"/>
                </a:solidFill>
                <a:latin typeface="Verdana"/>
                <a:cs typeface="Verdana"/>
              </a:rPr>
              <a:t>Diepenbeek</a:t>
            </a:r>
            <a:endParaRPr lang="fr-FR" sz="900" spc="-10" dirty="0">
              <a:solidFill>
                <a:srgbClr val="231F20"/>
              </a:solidFill>
              <a:latin typeface="Verdana"/>
              <a:cs typeface="Verdana"/>
            </a:endParaRPr>
          </a:p>
          <a:p>
            <a:pPr marL="12700" algn="l">
              <a:lnSpc>
                <a:spcPct val="100000"/>
              </a:lnSpc>
            </a:pP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Universiteit</a:t>
            </a:r>
            <a:r>
              <a:rPr lang="nl-BE"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Hasselt</a:t>
            </a:r>
            <a:r>
              <a:rPr lang="nl-BE"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|</a:t>
            </a:r>
            <a:r>
              <a:rPr lang="nl-BE" sz="9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Campus</a:t>
            </a:r>
            <a:r>
              <a:rPr lang="nl-BE"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Hasselt</a:t>
            </a:r>
            <a:r>
              <a:rPr lang="nl-BE" sz="9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|</a:t>
            </a:r>
            <a:r>
              <a:rPr lang="nl-BE"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Martelarenlaan 42 |</a:t>
            </a:r>
            <a:r>
              <a:rPr lang="nl-BE" sz="9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3500 Hasselt</a:t>
            </a:r>
            <a:endParaRPr lang="fr-FR" sz="900" spc="-10" dirty="0">
              <a:solidFill>
                <a:srgbClr val="231F20"/>
              </a:solidFill>
              <a:latin typeface="Verdana"/>
              <a:cs typeface="Verdana"/>
            </a:endParaRPr>
          </a:p>
          <a:p>
            <a:pPr marL="12700" algn="l"/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Universiteit</a:t>
            </a:r>
            <a:r>
              <a:rPr lang="nl-BE"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Hasselt |</a:t>
            </a:r>
            <a:r>
              <a:rPr lang="nl-BE" sz="900" spc="-25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Campus</a:t>
            </a:r>
            <a:r>
              <a:rPr lang="nl-BE"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Hasselt</a:t>
            </a:r>
            <a:r>
              <a:rPr lang="nl-BE" sz="900" spc="-30" dirty="0">
                <a:solidFill>
                  <a:srgbClr val="231F20"/>
                </a:solidFill>
                <a:latin typeface="Verdana"/>
                <a:cs typeface="Verdana"/>
              </a:rPr>
              <a:t> </a:t>
            </a:r>
            <a:r>
              <a:rPr lang="nl-BE" sz="900" dirty="0">
                <a:solidFill>
                  <a:srgbClr val="231F20"/>
                </a:solidFill>
                <a:latin typeface="Verdana"/>
                <a:cs typeface="Verdana"/>
              </a:rPr>
              <a:t>| Refugiehuis | Maastrichterstraat 100 | BE-3500 Hasselt</a:t>
            </a:r>
          </a:p>
          <a:p>
            <a:pPr marL="12700" algn="l"/>
            <a:endParaRPr lang="nl-BE" sz="900" dirty="0">
              <a:solidFill>
                <a:srgbClr val="231F20"/>
              </a:solidFill>
              <a:latin typeface="Verdana"/>
              <a:cs typeface="Verdana"/>
            </a:endParaRPr>
          </a:p>
          <a:p>
            <a:pPr marL="12700" algn="l"/>
            <a:r>
              <a:rPr sz="900" dirty="0">
                <a:latin typeface="Verdana"/>
                <a:cs typeface="Verdana"/>
              </a:rPr>
              <a:t>U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bent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tevens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van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harte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welkom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op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de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aansluitende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spc="-10" dirty="0">
                <a:latin typeface="Verdana"/>
                <a:cs typeface="Verdana"/>
              </a:rPr>
              <a:t>receptie. </a:t>
            </a:r>
            <a:br>
              <a:rPr lang="fr-FR" sz="900" spc="-10" dirty="0">
                <a:latin typeface="Verdana"/>
                <a:cs typeface="Verdana"/>
              </a:rPr>
            </a:br>
            <a:r>
              <a:rPr sz="900" dirty="0" err="1">
                <a:latin typeface="Verdana"/>
                <a:cs typeface="Verdana"/>
              </a:rPr>
              <a:t>Gelieve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uw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aanwezigheid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te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bevestigen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|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spc="-10" dirty="0">
                <a:latin typeface="Verdana"/>
                <a:cs typeface="Verdana"/>
              </a:rPr>
              <a:t>e-</a:t>
            </a:r>
            <a:r>
              <a:rPr sz="900" dirty="0">
                <a:latin typeface="Verdana"/>
                <a:cs typeface="Verdana"/>
              </a:rPr>
              <a:t>mail: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spc="-10" dirty="0">
                <a:latin typeface="Verdana"/>
                <a:cs typeface="Verdana"/>
              </a:rPr>
              <a:t>...@uhasselt.be</a:t>
            </a:r>
            <a:endParaRPr sz="900" dirty="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59215" y="3543601"/>
            <a:ext cx="395224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F04937"/>
                </a:solidFill>
                <a:latin typeface="Verdana"/>
                <a:cs typeface="Verdana"/>
                <a:hlinkClick r:id="rId2"/>
              </a:rPr>
              <a:t>www.uhasselt.be</a:t>
            </a:r>
            <a:r>
              <a:rPr sz="800" spc="-15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sz="800" dirty="0">
                <a:latin typeface="Arial Rounded MT Bold"/>
                <a:cs typeface="Arial Rounded MT Bold"/>
              </a:rPr>
              <a:t>|</a:t>
            </a:r>
            <a:r>
              <a:rPr sz="800" spc="70" dirty="0">
                <a:latin typeface="Arial Rounded MT Bold"/>
                <a:cs typeface="Arial Rounded MT Bold"/>
              </a:rPr>
              <a:t> </a:t>
            </a:r>
            <a:r>
              <a:rPr sz="800" dirty="0">
                <a:latin typeface="Verdana"/>
                <a:cs typeface="Verdana"/>
              </a:rPr>
              <a:t>Universiteit</a:t>
            </a:r>
            <a:r>
              <a:rPr sz="800" spc="-10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Hasselt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Arial Rounded MT Bold"/>
                <a:cs typeface="Arial Rounded MT Bold"/>
              </a:rPr>
              <a:t>|</a:t>
            </a:r>
            <a:r>
              <a:rPr sz="800" spc="70" dirty="0">
                <a:latin typeface="Arial Rounded MT Bold"/>
                <a:cs typeface="Arial Rounded MT Bold"/>
              </a:rPr>
              <a:t> </a:t>
            </a:r>
            <a:r>
              <a:rPr sz="800" dirty="0">
                <a:latin typeface="Verdana"/>
                <a:cs typeface="Verdana"/>
              </a:rPr>
              <a:t>Martelarenlaan</a:t>
            </a:r>
            <a:r>
              <a:rPr sz="800" spc="-10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42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Arial Rounded MT Bold"/>
                <a:cs typeface="Arial Rounded MT Bold"/>
              </a:rPr>
              <a:t>|</a:t>
            </a:r>
            <a:r>
              <a:rPr sz="800" spc="70" dirty="0">
                <a:latin typeface="Arial Rounded MT Bold"/>
                <a:cs typeface="Arial Rounded MT Bold"/>
              </a:rPr>
              <a:t> </a:t>
            </a:r>
            <a:r>
              <a:rPr sz="800" spc="-10" dirty="0">
                <a:latin typeface="Verdana"/>
                <a:cs typeface="Verdana"/>
              </a:rPr>
              <a:t>BE-</a:t>
            </a:r>
            <a:r>
              <a:rPr sz="800" dirty="0">
                <a:latin typeface="Verdana"/>
                <a:cs typeface="Verdana"/>
              </a:rPr>
              <a:t>3500</a:t>
            </a:r>
            <a:r>
              <a:rPr sz="800" spc="-10" dirty="0">
                <a:latin typeface="Verdana"/>
                <a:cs typeface="Verdana"/>
              </a:rPr>
              <a:t> Hasselt</a:t>
            </a:r>
            <a:endParaRPr sz="800">
              <a:latin typeface="Verdana"/>
              <a:cs typeface="Verdan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0" y="1"/>
            <a:ext cx="1190625" cy="4097654"/>
            <a:chOff x="0" y="1"/>
            <a:chExt cx="1190625" cy="4097654"/>
          </a:xfrm>
        </p:grpSpPr>
        <p:sp>
          <p:nvSpPr>
            <p:cNvPr id="5" name="object 5"/>
            <p:cNvSpPr/>
            <p:nvPr/>
          </p:nvSpPr>
          <p:spPr>
            <a:xfrm>
              <a:off x="158711" y="158699"/>
              <a:ext cx="1015365" cy="3780154"/>
            </a:xfrm>
            <a:custGeom>
              <a:avLst/>
              <a:gdLst/>
              <a:ahLst/>
              <a:cxnLst/>
              <a:rect l="l" t="t" r="r" b="b"/>
              <a:pathLst>
                <a:path w="1015365" h="3780154">
                  <a:moveTo>
                    <a:pt x="1015187" y="0"/>
                  </a:moveTo>
                  <a:lnTo>
                    <a:pt x="0" y="0"/>
                  </a:lnTo>
                  <a:lnTo>
                    <a:pt x="0" y="3779989"/>
                  </a:lnTo>
                  <a:lnTo>
                    <a:pt x="1015187" y="3779989"/>
                  </a:lnTo>
                  <a:lnTo>
                    <a:pt x="1015187" y="0"/>
                  </a:lnTo>
                  <a:close/>
                </a:path>
              </a:pathLst>
            </a:custGeom>
            <a:solidFill>
              <a:srgbClr val="F049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153020" y="158699"/>
              <a:ext cx="37465" cy="3780154"/>
            </a:xfrm>
            <a:custGeom>
              <a:avLst/>
              <a:gdLst/>
              <a:ahLst/>
              <a:cxnLst/>
              <a:rect l="l" t="t" r="r" b="b"/>
              <a:pathLst>
                <a:path w="37465" h="3780154">
                  <a:moveTo>
                    <a:pt x="37084" y="0"/>
                  </a:moveTo>
                  <a:lnTo>
                    <a:pt x="0" y="0"/>
                  </a:lnTo>
                  <a:lnTo>
                    <a:pt x="0" y="3779989"/>
                  </a:lnTo>
                  <a:lnTo>
                    <a:pt x="37084" y="3779989"/>
                  </a:lnTo>
                  <a:lnTo>
                    <a:pt x="37084" y="0"/>
                  </a:lnTo>
                  <a:close/>
                </a:path>
              </a:pathLst>
            </a:custGeom>
            <a:solidFill>
              <a:srgbClr val="02030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1"/>
              <a:ext cx="266700" cy="4097654"/>
            </a:xfrm>
            <a:custGeom>
              <a:avLst/>
              <a:gdLst/>
              <a:ahLst/>
              <a:cxnLst/>
              <a:rect l="l" t="t" r="r" b="b"/>
              <a:pathLst>
                <a:path w="266700" h="4097654">
                  <a:moveTo>
                    <a:pt x="190500" y="266700"/>
                  </a:moveTo>
                  <a:lnTo>
                    <a:pt x="0" y="266700"/>
                  </a:lnTo>
                </a:path>
                <a:path w="266700" h="4097654">
                  <a:moveTo>
                    <a:pt x="190500" y="3830701"/>
                  </a:moveTo>
                  <a:lnTo>
                    <a:pt x="0" y="3830701"/>
                  </a:lnTo>
                </a:path>
                <a:path w="266700" h="4097654">
                  <a:moveTo>
                    <a:pt x="266700" y="190500"/>
                  </a:moveTo>
                  <a:lnTo>
                    <a:pt x="266700" y="0"/>
                  </a:lnTo>
                </a:path>
                <a:path w="266700" h="4097654">
                  <a:moveTo>
                    <a:pt x="266700" y="3906901"/>
                  </a:moveTo>
                  <a:lnTo>
                    <a:pt x="266700" y="4097401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1"/>
              <a:ext cx="266700" cy="4097654"/>
            </a:xfrm>
            <a:custGeom>
              <a:avLst/>
              <a:gdLst/>
              <a:ahLst/>
              <a:cxnLst/>
              <a:rect l="l" t="t" r="r" b="b"/>
              <a:pathLst>
                <a:path w="266700" h="4097654">
                  <a:moveTo>
                    <a:pt x="190500" y="266700"/>
                  </a:moveTo>
                  <a:lnTo>
                    <a:pt x="0" y="266700"/>
                  </a:lnTo>
                </a:path>
                <a:path w="266700" h="4097654">
                  <a:moveTo>
                    <a:pt x="190500" y="3830701"/>
                  </a:moveTo>
                  <a:lnTo>
                    <a:pt x="0" y="3830701"/>
                  </a:lnTo>
                </a:path>
                <a:path w="266700" h="4097654">
                  <a:moveTo>
                    <a:pt x="266700" y="190500"/>
                  </a:moveTo>
                  <a:lnTo>
                    <a:pt x="266700" y="0"/>
                  </a:lnTo>
                </a:path>
                <a:path w="266700" h="4097654">
                  <a:moveTo>
                    <a:pt x="266700" y="3906901"/>
                  </a:moveTo>
                  <a:lnTo>
                    <a:pt x="266700" y="409740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/>
          <p:nvPr/>
        </p:nvSpPr>
        <p:spPr>
          <a:xfrm>
            <a:off x="7902905" y="266701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902905" y="3830702"/>
            <a:ext cx="190500" cy="0"/>
          </a:xfrm>
          <a:custGeom>
            <a:avLst/>
            <a:gdLst/>
            <a:ahLst/>
            <a:cxnLst/>
            <a:rect l="l" t="t" r="r" b="b"/>
            <a:pathLst>
              <a:path w="190500">
                <a:moveTo>
                  <a:pt x="0" y="0"/>
                </a:moveTo>
                <a:lnTo>
                  <a:pt x="19050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826705" y="1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190500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826705" y="3906902"/>
            <a:ext cx="0" cy="190500"/>
          </a:xfrm>
          <a:custGeom>
            <a:avLst/>
            <a:gdLst/>
            <a:ahLst/>
            <a:cxnLst/>
            <a:rect l="l" t="t" r="r" b="b"/>
            <a:pathLst>
              <a:path h="190500">
                <a:moveTo>
                  <a:pt x="0" y="0"/>
                </a:moveTo>
                <a:lnTo>
                  <a:pt x="0" y="19050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04937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</TotalTime>
  <Words>146</Words>
  <Application>Microsoft Macintosh PowerPoint</Application>
  <PresentationFormat>Aangepast</PresentationFormat>
  <Paragraphs>18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Arial Rounded MT Bold</vt:lpstr>
      <vt:lpstr>Calibri</vt:lpstr>
      <vt:lpstr>Verdana</vt:lpstr>
      <vt:lpstr>Office Theme</vt:lpstr>
      <vt:lpstr>UITNODIGING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BOSMANS Dave</cp:lastModifiedBy>
  <cp:revision>3</cp:revision>
  <dcterms:created xsi:type="dcterms:W3CDTF">2026-01-21T15:53:59Z</dcterms:created>
  <dcterms:modified xsi:type="dcterms:W3CDTF">2026-02-03T11:20:22Z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2026-01-21T00:00:00Z</vt:filetime>
  </property>
  <property fmtid="{D5CDD505-2E9C-101B-9397-08002B2CF9AE}" pid="3" name="Creator">
    <vt:lpwstr>Adobe InDesign 21.1 (Macintosh)</vt:lpwstr>
  </property>
  <property fmtid="{D5CDD505-2E9C-101B-9397-08002B2CF9AE}" pid="4" name="LastSaved">
    <vt:filetime>2026-01-21T00:00:00Z</vt:filetime>
  </property>
  <property fmtid="{D5CDD505-2E9C-101B-9397-08002B2CF9AE}" pid="5" name="Producer">
    <vt:lpwstr>Adobe PDF Library 18.0</vt:lpwstr>
  </property>
</Properties>
</file>