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60" r:id="rId4"/>
    <p:sldId id="286" r:id="rId5"/>
    <p:sldId id="287" r:id="rId6"/>
    <p:sldId id="288" r:id="rId7"/>
    <p:sldId id="289" r:id="rId8"/>
    <p:sldId id="290" r:id="rId9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-1980" y="-15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C48F2-DFAF-4334-ADF7-478760FF0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522BD-28EB-4717-BA61-1275F6A82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30F7E-4D55-49E9-9779-A1C5A1049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26A1B-D0F4-448F-B66F-736996244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B44A7-908C-48A1-8D96-BBF6C3697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428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CEC29-78BC-4846-A096-81965A9F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30EAE-9946-474A-800A-A3B80DE05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69D56-879F-49C1-8AA4-4B8AB2AD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F1E5B-BB61-4BF9-815E-0594F06C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9B85E-F2FE-49F3-8FDC-AB8F6FD0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423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81A4A6-49F7-4D2B-940D-B8631C62F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7E9C9-1AA0-4599-9321-E007C87C6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AECBE-017C-4D1F-BEDC-4625EB64E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FB5D6-E0AB-46DF-A110-CEEB7E357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3FC1F-ECE9-41A4-8C4E-D31C3FC2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951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9A0BE-CC1D-4D50-B445-511F9BFF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EAFA3-497A-4E22-9BD9-DB91396DB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BD27D-211C-4634-A3C3-CA6AB74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EED46-3D2D-4B65-BAF5-CE0F5D01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EEA03-09A3-43C5-ACEF-71E8A60A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95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2136-A5EF-4B57-A639-9EAE58763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D0F6D-AE7A-4E52-B98A-04307C10E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5AEAF-ABA7-436D-95C6-B4A786D8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92832-29ED-4FC6-884A-07F1252D8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F5A84-965D-449D-B20E-DB1DAE8B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495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4992A-73E8-4D6E-9B13-7624D3A6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4E506-5F53-44C1-B2AD-B7D61174A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22495-FCAB-46CB-84FC-277D3644E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A1BA8-CFAF-4F24-B0EE-2F46B8A3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BD1DF-9E04-45C9-A976-3603E9D1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CD88A-5C15-4FB0-9648-85A504F3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07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1C06C-99C6-4043-AB2D-C8D2FA9F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23608-F6C1-4AEF-8B70-63117883C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19FE64-5BD9-45CE-BCB3-BF544AFC2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05134D-064F-49AD-98F5-6CC897ABB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430304-D42B-47B6-80A1-1EEBBC45CD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464110-0108-4BE2-947D-81D8E6B1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766D2B-813D-47CC-8E60-DB5A883BC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FA038-1590-4F90-A70C-E1C90FA4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586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F78AC-5E1E-41A0-BAE0-AB4FF671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63847B-A5AD-4B17-8802-3A80CC97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AFF1-AA45-4090-9A05-4A8B4D84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D352E-1837-4A2E-85D0-0C9A4FED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3519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E09822-E9B8-47A5-9BD2-F321834F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90F7AB-E1F1-4CFD-B9C7-F28DEEEB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3DD4A-0C97-41FF-8B74-2A5A0208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911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6FC30-C021-43A8-855C-F2376E5CA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BA377-381C-4E84-9B51-9F782FAE1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11E16-1D61-4BA3-9C57-38FCD9CAF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6B32C-564F-4A3B-B4FC-9FA023B05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5E987-7966-4E17-B0A5-C3010714C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01D4C-F9E4-4348-A857-02A953D08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26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4B98-F834-4E5F-8551-B815F030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60F294-13E4-4E02-ADAC-294A8F13D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54D36A-0A1C-4B52-9D6C-951D3B9B4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F262D-7D25-4E71-ADB1-587704E7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4F4CB-8AAA-4F2A-8DE0-CF2C8C928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30B2C9-7A29-494A-AB23-2DB2D61A7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762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CCFA21-D934-45F7-851E-4ED16C5FF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F2B43-542A-4A75-9723-D676C1650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8F984-F7EC-4674-88FA-464562B44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506AC-06C2-4A3E-A931-1C4C1E993465}" type="datetimeFigureOut">
              <a:rPr lang="nl-BE" smtClean="0"/>
              <a:t>24/02/2026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95D54-5B84-4874-854E-A13352291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CFB41-475B-445F-BAAA-82C145DE3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8A56-76FC-4AFE-987C-19B7E06766CA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3317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askia.bollen@uhasselt.b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62B815-828E-4BBA-AA1B-05366973F971}"/>
              </a:ext>
            </a:extLst>
          </p:cNvPr>
          <p:cNvSpPr/>
          <p:nvPr/>
        </p:nvSpPr>
        <p:spPr>
          <a:xfrm>
            <a:off x="932001" y="712266"/>
            <a:ext cx="1093635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MODELTRAJECTEN VERKORTE EDUCATIEVE MASTEROPLEIDINGEN ECONOMIE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LIO studenten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 modeltrajecten van </a:t>
            </a: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 verkorte educatieve masteropleidingen economie voor LIO studenten </a:t>
            </a: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staan in dit document weergegeven.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Het opleidingsprogramma in de modeltrajecten is gespreid over één, anderhalf, twee, tweeënhalf of drie academiejaren.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1. Modeltraject 60 studiepunten – 1 jaar </a:t>
            </a:r>
            <a:r>
              <a:rPr kumimoji="0" lang="nl-BE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(doenbaar in combinatie met een beperkte LIO-opdracht in de school)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2. Modeltraject 60 studiepunten – 2 jaar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3. Modeltraject 60 studiepunten – 2,5 jaar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4. Modeltraject 60 studiepunten – 3 jaar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Neem contact op met de studieloopbaanbegeleider </a:t>
            </a:r>
            <a:r>
              <a:rPr kumimoji="0" lang="nl-B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</a:t>
            </a:r>
            <a:r>
              <a:rPr kumimoji="0" lang="nl-B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  <a:hlinkClick r:id="rId2"/>
              </a:rPr>
              <a:t>saskia.bollen@uhasselt.be</a:t>
            </a:r>
            <a:r>
              <a:rPr kumimoji="0" lang="nl-B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) </a:t>
            </a:r>
            <a:r>
              <a:rPr kumimoji="0" lang="nl-B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voor een aangepast individueel traject.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E8B564B-3BF3-4AF0-9493-C9531E70140A}"/>
              </a:ext>
            </a:extLst>
          </p:cNvPr>
          <p:cNvCxnSpPr>
            <a:cxnSpLocks/>
          </p:cNvCxnSpPr>
          <p:nvPr/>
        </p:nvCxnSpPr>
        <p:spPr>
          <a:xfrm>
            <a:off x="1421296" y="1182757"/>
            <a:ext cx="9998765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44A84EBC-9B0B-430D-B71D-ABE6A5CF4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01" y="5177968"/>
            <a:ext cx="1920928" cy="119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F6E8B8-E885-4F68-80C6-DB5D563D2C74}"/>
              </a:ext>
            </a:extLst>
          </p:cNvPr>
          <p:cNvCxnSpPr/>
          <p:nvPr/>
        </p:nvCxnSpPr>
        <p:spPr>
          <a:xfrm>
            <a:off x="0" y="5922516"/>
            <a:ext cx="12192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C6EAAD3-B246-424B-8AB5-FD7EACF30877}"/>
              </a:ext>
            </a:extLst>
          </p:cNvPr>
          <p:cNvSpPr/>
          <p:nvPr/>
        </p:nvSpPr>
        <p:spPr>
          <a:xfrm>
            <a:off x="2852929" y="5996071"/>
            <a:ext cx="37399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Deze trajecten gelden vanaf september 2026.</a:t>
            </a:r>
          </a:p>
        </p:txBody>
      </p:sp>
    </p:spTree>
    <p:extLst>
      <p:ext uri="{BB962C8B-B14F-4D97-AF65-F5344CB8AC3E}">
        <p14:creationId xmlns:p14="http://schemas.microsoft.com/office/powerpoint/2010/main" val="350733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582D595-9A06-4E56-AEF5-BC9276B15C30}"/>
              </a:ext>
            </a:extLst>
          </p:cNvPr>
          <p:cNvSpPr txBox="1"/>
          <p:nvPr/>
        </p:nvSpPr>
        <p:spPr>
          <a:xfrm>
            <a:off x="3883771" y="524216"/>
            <a:ext cx="4424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Algemeen opleidingsprogramma</a:t>
            </a:r>
          </a:p>
        </p:txBody>
      </p:sp>
      <p:pic>
        <p:nvPicPr>
          <p:cNvPr id="5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2595FFD6-62E5-4541-A083-9570D96CB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6420FF-CD85-4CF4-9DB8-CABCD794F1DA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7D8C127-6A47-4CD9-B282-DE484B122CBB}"/>
              </a:ext>
            </a:extLst>
          </p:cNvPr>
          <p:cNvCxnSpPr>
            <a:cxnSpLocks/>
          </p:cNvCxnSpPr>
          <p:nvPr/>
        </p:nvCxnSpPr>
        <p:spPr>
          <a:xfrm>
            <a:off x="4165976" y="1073426"/>
            <a:ext cx="3786809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76FF39E-81EC-4CEF-983A-E13D546DFD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482306"/>
              </p:ext>
            </p:extLst>
          </p:nvPr>
        </p:nvGraphicFramePr>
        <p:xfrm>
          <a:off x="1185305" y="1542781"/>
          <a:ext cx="3806892" cy="3147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437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705455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</a:tblGrid>
              <a:tr h="368677">
                <a:tc>
                  <a:txBody>
                    <a:bodyPr/>
                    <a:lstStyle/>
                    <a:p>
                      <a:pPr algn="ctr" fontAlgn="b"/>
                      <a:r>
                        <a:rPr lang="nl-BE" sz="15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Verplichte opleidingsonderdelen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5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365771"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Leren en ontwikkeling 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Diversiteit en innovatie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443373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156242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Duurzaamheidseducatie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808713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33351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751799"/>
                  </a:ext>
                </a:extLst>
              </a:tr>
              <a:tr h="2895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10748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D327746-D035-44EE-973C-A49C6DECE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170109"/>
              </p:ext>
            </p:extLst>
          </p:nvPr>
        </p:nvGraphicFramePr>
        <p:xfrm>
          <a:off x="6738188" y="1680500"/>
          <a:ext cx="3787351" cy="37130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437">
                  <a:extLst>
                    <a:ext uri="{9D8B030D-6E8A-4147-A177-3AD203B41FA5}">
                      <a16:colId xmlns:a16="http://schemas.microsoft.com/office/drawing/2014/main" val="3521833768"/>
                    </a:ext>
                  </a:extLst>
                </a:gridCol>
                <a:gridCol w="685914">
                  <a:extLst>
                    <a:ext uri="{9D8B030D-6E8A-4147-A177-3AD203B41FA5}">
                      <a16:colId xmlns:a16="http://schemas.microsoft.com/office/drawing/2014/main" val="3796849253"/>
                    </a:ext>
                  </a:extLst>
                </a:gridCol>
              </a:tblGrid>
              <a:tr h="29910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Optie 1</a:t>
                      </a:r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656097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Leerkracht met veerkracht</a:t>
                      </a:r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692328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Education</a:t>
                      </a:r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nl-B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beyond</a:t>
                      </a:r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borders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175161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898456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Optie 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009652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PAV-MAVO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591780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PAV-MAVO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297621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algn="l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397650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Optie 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729805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wetenschappen en technologie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096131"/>
                  </a:ext>
                </a:extLst>
              </a:tr>
              <a:tr h="29910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wiskunde of informatica 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547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04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BAB7CB-3D3A-496C-A64B-B0B053ABC2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435919"/>
              </p:ext>
            </p:extLst>
          </p:nvPr>
        </p:nvGraphicFramePr>
        <p:xfrm>
          <a:off x="6178825" y="1601455"/>
          <a:ext cx="5845755" cy="19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4082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72716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524747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334210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Leren en ontwikkeling P1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Diversiteit en innovatie P2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economie basis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economie verdieping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44337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15624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Onderwijsonderzoek- en ontwerp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Onderwijsonderzoek- en ontwerp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3335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initiatie PAV-MAVO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PAV-MAVO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5962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1295"/>
                  </a:ext>
                </a:extLst>
              </a:tr>
              <a:tr h="180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372756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F13C16A-788B-488A-9E36-2E5AE603A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307983"/>
              </p:ext>
            </p:extLst>
          </p:nvPr>
        </p:nvGraphicFramePr>
        <p:xfrm>
          <a:off x="700885" y="1636585"/>
          <a:ext cx="5224718" cy="2156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5220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16853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61542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301103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50558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Leren en ontwikkeling P1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economie basis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Vakdidactiek economie verdieping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44337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Diversiteit en innovatie P1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747076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15624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93335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36104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596205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Leerkracht met veerkracht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9608349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Education</a:t>
                      </a:r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nl-B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beyond</a:t>
                      </a:r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borders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768487"/>
                  </a:ext>
                </a:extLst>
              </a:tr>
              <a:tr h="14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48379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22F5E93-EE1E-4F97-9602-00EDD245EAC1}"/>
              </a:ext>
            </a:extLst>
          </p:cNvPr>
          <p:cNvSpPr/>
          <p:nvPr/>
        </p:nvSpPr>
        <p:spPr>
          <a:xfrm>
            <a:off x="4194311" y="310726"/>
            <a:ext cx="32534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- 1 jaar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A31379-5283-4D69-8409-745223777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845712"/>
              </p:ext>
            </p:extLst>
          </p:nvPr>
        </p:nvGraphicFramePr>
        <p:xfrm>
          <a:off x="3049564" y="4220303"/>
          <a:ext cx="6258522" cy="1901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5722">
                  <a:extLst>
                    <a:ext uri="{9D8B030D-6E8A-4147-A177-3AD203B41FA5}">
                      <a16:colId xmlns:a16="http://schemas.microsoft.com/office/drawing/2014/main" val="594847204"/>
                    </a:ext>
                  </a:extLst>
                </a:gridCol>
                <a:gridCol w="291972">
                  <a:extLst>
                    <a:ext uri="{9D8B030D-6E8A-4147-A177-3AD203B41FA5}">
                      <a16:colId xmlns:a16="http://schemas.microsoft.com/office/drawing/2014/main" val="2525287460"/>
                    </a:ext>
                  </a:extLst>
                </a:gridCol>
                <a:gridCol w="2703019">
                  <a:extLst>
                    <a:ext uri="{9D8B030D-6E8A-4147-A177-3AD203B41FA5}">
                      <a16:colId xmlns:a16="http://schemas.microsoft.com/office/drawing/2014/main" val="3051278382"/>
                    </a:ext>
                  </a:extLst>
                </a:gridCol>
                <a:gridCol w="357809">
                  <a:extLst>
                    <a:ext uri="{9D8B030D-6E8A-4147-A177-3AD203B41FA5}">
                      <a16:colId xmlns:a16="http://schemas.microsoft.com/office/drawing/2014/main" val="947809383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173712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768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91391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37667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22785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4732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894644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wetenschappen en technologie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wiskunde of informatica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24210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540391"/>
                  </a:ext>
                </a:extLst>
              </a:tr>
              <a:tr h="180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40u-45u/week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08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6DA44BB-DE29-4527-AC09-D3FCA050DCEB}"/>
              </a:ext>
            </a:extLst>
          </p:cNvPr>
          <p:cNvSpPr/>
          <p:nvPr/>
        </p:nvSpPr>
        <p:spPr>
          <a:xfrm>
            <a:off x="505349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8964F0-27C4-453F-9E27-77A6512E63FC}"/>
              </a:ext>
            </a:extLst>
          </p:cNvPr>
          <p:cNvCxnSpPr>
            <a:cxnSpLocks/>
          </p:cNvCxnSpPr>
          <p:nvPr/>
        </p:nvCxnSpPr>
        <p:spPr>
          <a:xfrm>
            <a:off x="3927611" y="834887"/>
            <a:ext cx="3786809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A4ECC2B-39B6-427C-8736-43E9BEA94CFE}"/>
              </a:ext>
            </a:extLst>
          </p:cNvPr>
          <p:cNvSpPr/>
          <p:nvPr/>
        </p:nvSpPr>
        <p:spPr>
          <a:xfrm>
            <a:off x="2950770" y="1033505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E6F92D-EB21-4C2B-A5E7-010602B24B47}"/>
              </a:ext>
            </a:extLst>
          </p:cNvPr>
          <p:cNvSpPr/>
          <p:nvPr/>
        </p:nvSpPr>
        <p:spPr>
          <a:xfrm>
            <a:off x="8866298" y="1054712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36C669-D7D4-45B7-A26A-D7E572606C5C}"/>
              </a:ext>
            </a:extLst>
          </p:cNvPr>
          <p:cNvSpPr/>
          <p:nvPr/>
        </p:nvSpPr>
        <p:spPr>
          <a:xfrm>
            <a:off x="5654212" y="3888026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3</a:t>
            </a:r>
          </a:p>
        </p:txBody>
      </p:sp>
      <p:pic>
        <p:nvPicPr>
          <p:cNvPr id="14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AC852670-590E-4FED-9BE6-6A89380D3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948447B-5FE5-4C95-9529-11C451BD2E7A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73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2EF89A-1AA1-4DF2-A75C-EF525BDB7E64}"/>
              </a:ext>
            </a:extLst>
          </p:cNvPr>
          <p:cNvSpPr/>
          <p:nvPr/>
        </p:nvSpPr>
        <p:spPr>
          <a:xfrm>
            <a:off x="4060960" y="278164"/>
            <a:ext cx="3520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– 2 jaar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BE0634-5989-462A-A084-B32BB78755EC}"/>
              </a:ext>
            </a:extLst>
          </p:cNvPr>
          <p:cNvCxnSpPr>
            <a:cxnSpLocks/>
          </p:cNvCxnSpPr>
          <p:nvPr/>
        </p:nvCxnSpPr>
        <p:spPr>
          <a:xfrm>
            <a:off x="4295359" y="759571"/>
            <a:ext cx="2950267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189601-6F86-484F-874E-1D58160F82CC}"/>
              </a:ext>
            </a:extLst>
          </p:cNvPr>
          <p:cNvSpPr/>
          <p:nvPr/>
        </p:nvSpPr>
        <p:spPr>
          <a:xfrm>
            <a:off x="476906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2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2ACFD1-95AB-461A-A470-7BCD9AB46BEE}"/>
              </a:ext>
            </a:extLst>
          </p:cNvPr>
          <p:cNvSpPr/>
          <p:nvPr/>
        </p:nvSpPr>
        <p:spPr>
          <a:xfrm>
            <a:off x="477661" y="1153790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F099D8-99F4-48BC-BCF3-910E25C5E13A}"/>
              </a:ext>
            </a:extLst>
          </p:cNvPr>
          <p:cNvSpPr/>
          <p:nvPr/>
        </p:nvSpPr>
        <p:spPr>
          <a:xfrm>
            <a:off x="476906" y="3024128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2863B5-4799-4AE3-988D-E4170636890B}"/>
              </a:ext>
            </a:extLst>
          </p:cNvPr>
          <p:cNvSpPr/>
          <p:nvPr/>
        </p:nvSpPr>
        <p:spPr>
          <a:xfrm>
            <a:off x="476906" y="4861319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3</a:t>
            </a:r>
          </a:p>
        </p:txBody>
      </p:sp>
      <p:pic>
        <p:nvPicPr>
          <p:cNvPr id="11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BF66D40D-2E42-4352-AE16-510B2179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32CB247-885E-4C98-B705-E114AA29BB12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14D53E4-D303-4F2F-99D5-43B31B9E8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943100"/>
              </p:ext>
            </p:extLst>
          </p:nvPr>
        </p:nvGraphicFramePr>
        <p:xfrm>
          <a:off x="2322392" y="3080909"/>
          <a:ext cx="8732520" cy="128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4388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2975196938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35054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PAV-MAVO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PAV-MAVO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129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24u-27u/week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29250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4ECAC58-CF3C-4912-8E18-378FB85CD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965799"/>
              </p:ext>
            </p:extLst>
          </p:nvPr>
        </p:nvGraphicFramePr>
        <p:xfrm>
          <a:off x="2322392" y="1136056"/>
          <a:ext cx="8732520" cy="1432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4388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2975196938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35054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Leerkracht met veerkracht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048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Education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</a:t>
                      </a:r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beyond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borders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21016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66132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B1CDB5B-0504-4551-8713-63D6E0D3E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714935"/>
              </p:ext>
            </p:extLst>
          </p:nvPr>
        </p:nvGraphicFramePr>
        <p:xfrm>
          <a:off x="2322392" y="4880484"/>
          <a:ext cx="8732520" cy="1424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4388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  <a:gridCol w="1924388">
                  <a:extLst>
                    <a:ext uri="{9D8B030D-6E8A-4147-A177-3AD203B41FA5}">
                      <a16:colId xmlns:a16="http://schemas.microsoft.com/office/drawing/2014/main" val="2975196938"/>
                    </a:ext>
                  </a:extLst>
                </a:gridCol>
                <a:gridCol w="258742">
                  <a:extLst>
                    <a:ext uri="{9D8B030D-6E8A-4147-A177-3AD203B41FA5}">
                      <a16:colId xmlns:a16="http://schemas.microsoft.com/office/drawing/2014/main" val="2735054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wetenschappen en technologie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wiskunde of informatica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129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24u-27u/week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984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66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2EF89A-1AA1-4DF2-A75C-EF525BDB7E64}"/>
              </a:ext>
            </a:extLst>
          </p:cNvPr>
          <p:cNvSpPr/>
          <p:nvPr/>
        </p:nvSpPr>
        <p:spPr>
          <a:xfrm>
            <a:off x="4060960" y="278164"/>
            <a:ext cx="3520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– 2,5 jaar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BE0634-5989-462A-A084-B32BB78755EC}"/>
              </a:ext>
            </a:extLst>
          </p:cNvPr>
          <p:cNvCxnSpPr>
            <a:cxnSpLocks/>
          </p:cNvCxnSpPr>
          <p:nvPr/>
        </p:nvCxnSpPr>
        <p:spPr>
          <a:xfrm>
            <a:off x="4295359" y="759571"/>
            <a:ext cx="2950267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189601-6F86-484F-874E-1D58160F82CC}"/>
              </a:ext>
            </a:extLst>
          </p:cNvPr>
          <p:cNvSpPr/>
          <p:nvPr/>
        </p:nvSpPr>
        <p:spPr>
          <a:xfrm>
            <a:off x="476906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2ACFD1-95AB-461A-A470-7BCD9AB46BEE}"/>
              </a:ext>
            </a:extLst>
          </p:cNvPr>
          <p:cNvSpPr/>
          <p:nvPr/>
        </p:nvSpPr>
        <p:spPr>
          <a:xfrm>
            <a:off x="881493" y="1285906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F099D8-99F4-48BC-BCF3-910E25C5E13A}"/>
              </a:ext>
            </a:extLst>
          </p:cNvPr>
          <p:cNvSpPr/>
          <p:nvPr/>
        </p:nvSpPr>
        <p:spPr>
          <a:xfrm>
            <a:off x="3942699" y="4141751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2</a:t>
            </a:r>
          </a:p>
        </p:txBody>
      </p:sp>
      <p:pic>
        <p:nvPicPr>
          <p:cNvPr id="11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E8D587A9-E36B-436A-BA6D-9C04F85D3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A5AC4D9-6AF2-47EC-A8B0-8412F15A4A38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5B8BA0-A83E-4118-A563-45CADBDC4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044977"/>
              </p:ext>
            </p:extLst>
          </p:nvPr>
        </p:nvGraphicFramePr>
        <p:xfrm>
          <a:off x="2283992" y="1262604"/>
          <a:ext cx="4696854" cy="868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0666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19118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028544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68526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14097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140970"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26024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61712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E586796-53DB-467A-8B1E-767E03A4BC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48604"/>
              </p:ext>
            </p:extLst>
          </p:nvPr>
        </p:nvGraphicFramePr>
        <p:xfrm>
          <a:off x="1153695" y="2336445"/>
          <a:ext cx="7479666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6198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77024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16198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77024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16198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77024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Leerkracht met veerkracht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Education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</a:t>
                      </a:r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beyond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borders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60878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9u-12u/week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11428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16A9D76-6E9B-4CB7-A39B-72ADD82A6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521112"/>
              </p:ext>
            </p:extLst>
          </p:nvPr>
        </p:nvGraphicFramePr>
        <p:xfrm>
          <a:off x="5042014" y="4067252"/>
          <a:ext cx="5078110" cy="868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6030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98551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193206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90323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</a:tblGrid>
              <a:tr h="108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1295"/>
                  </a:ext>
                </a:extLst>
              </a:tr>
              <a:tr h="10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40532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8E79418-4D37-467F-A3C6-FF8580704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675864"/>
              </p:ext>
            </p:extLst>
          </p:nvPr>
        </p:nvGraphicFramePr>
        <p:xfrm>
          <a:off x="4072072" y="5069997"/>
          <a:ext cx="7728225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9844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86231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89844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86231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89844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86231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Duurzaamheidseducatie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Duurzaamheidseducatie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450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PAV-MAVO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PAV-MAVO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</a:t>
                      </a:r>
                      <a:r>
                        <a:rPr lang="nl-BE" sz="900" b="1" i="1" u="none" strike="noStrike" kern="12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: 13u-15u</a:t>
                      </a: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971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75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2EF89A-1AA1-4DF2-A75C-EF525BDB7E64}"/>
              </a:ext>
            </a:extLst>
          </p:cNvPr>
          <p:cNvSpPr/>
          <p:nvPr/>
        </p:nvSpPr>
        <p:spPr>
          <a:xfrm>
            <a:off x="4060960" y="278164"/>
            <a:ext cx="3520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– 2,5 jaar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BE0634-5989-462A-A084-B32BB78755EC}"/>
              </a:ext>
            </a:extLst>
          </p:cNvPr>
          <p:cNvCxnSpPr>
            <a:cxnSpLocks/>
          </p:cNvCxnSpPr>
          <p:nvPr/>
        </p:nvCxnSpPr>
        <p:spPr>
          <a:xfrm>
            <a:off x="4295359" y="759571"/>
            <a:ext cx="2950267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189601-6F86-484F-874E-1D58160F82CC}"/>
              </a:ext>
            </a:extLst>
          </p:cNvPr>
          <p:cNvSpPr/>
          <p:nvPr/>
        </p:nvSpPr>
        <p:spPr>
          <a:xfrm>
            <a:off x="476906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3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2863B5-4799-4AE3-988D-E4170636890B}"/>
              </a:ext>
            </a:extLst>
          </p:cNvPr>
          <p:cNvSpPr/>
          <p:nvPr/>
        </p:nvSpPr>
        <p:spPr>
          <a:xfrm>
            <a:off x="1350210" y="1821393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3</a:t>
            </a:r>
          </a:p>
        </p:txBody>
      </p:sp>
      <p:pic>
        <p:nvPicPr>
          <p:cNvPr id="8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24DD6F73-1922-4C50-AAD1-8BE5F7CB4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AF97BB-FE7E-459C-A52C-312432B972FA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6B3D569-8370-4D2F-A22D-2BC3D28FA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515302"/>
              </p:ext>
            </p:extLst>
          </p:nvPr>
        </p:nvGraphicFramePr>
        <p:xfrm>
          <a:off x="3276458" y="1758693"/>
          <a:ext cx="5547894" cy="868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5790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58820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396103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317181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282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20u-23u/week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39129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7EB9D91-3271-4801-9D6B-34A91ECB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41068"/>
              </p:ext>
            </p:extLst>
          </p:nvPr>
        </p:nvGraphicFramePr>
        <p:xfrm>
          <a:off x="2097247" y="2853690"/>
          <a:ext cx="8634621" cy="1150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8406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319801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558406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319801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558406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319801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SP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  <a:endParaRPr lang="nl-BE" sz="900" b="1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wetenschappen en technologie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wiskunde of informatica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60311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043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78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2EF89A-1AA1-4DF2-A75C-EF525BDB7E64}"/>
              </a:ext>
            </a:extLst>
          </p:cNvPr>
          <p:cNvSpPr/>
          <p:nvPr/>
        </p:nvSpPr>
        <p:spPr>
          <a:xfrm>
            <a:off x="4060960" y="278164"/>
            <a:ext cx="3520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– 3 jaar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BE0634-5989-462A-A084-B32BB78755EC}"/>
              </a:ext>
            </a:extLst>
          </p:cNvPr>
          <p:cNvCxnSpPr>
            <a:cxnSpLocks/>
          </p:cNvCxnSpPr>
          <p:nvPr/>
        </p:nvCxnSpPr>
        <p:spPr>
          <a:xfrm>
            <a:off x="4295359" y="759571"/>
            <a:ext cx="2950267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189601-6F86-484F-874E-1D58160F82CC}"/>
              </a:ext>
            </a:extLst>
          </p:cNvPr>
          <p:cNvSpPr/>
          <p:nvPr/>
        </p:nvSpPr>
        <p:spPr>
          <a:xfrm>
            <a:off x="476906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2ACFD1-95AB-461A-A470-7BCD9AB46BEE}"/>
              </a:ext>
            </a:extLst>
          </p:cNvPr>
          <p:cNvSpPr/>
          <p:nvPr/>
        </p:nvSpPr>
        <p:spPr>
          <a:xfrm>
            <a:off x="270119" y="1141723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FF099D8-99F4-48BC-BCF3-910E25C5E13A}"/>
              </a:ext>
            </a:extLst>
          </p:cNvPr>
          <p:cNvSpPr/>
          <p:nvPr/>
        </p:nvSpPr>
        <p:spPr>
          <a:xfrm>
            <a:off x="2551657" y="3941823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2</a:t>
            </a:r>
          </a:p>
        </p:txBody>
      </p:sp>
      <p:pic>
        <p:nvPicPr>
          <p:cNvPr id="11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F88A114A-8B26-4FF1-8FC1-925EB7EBD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DA3DBA-922F-4471-9570-AF8D5B32B585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4A15D23-3748-4661-B3B6-FB7EEF125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289454"/>
              </p:ext>
            </p:extLst>
          </p:nvPr>
        </p:nvGraphicFramePr>
        <p:xfrm>
          <a:off x="4060960" y="5187540"/>
          <a:ext cx="7691994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9109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79109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79109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PAV-MAVO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34506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8u-9u/week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07425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A820C5F-A178-4FBB-81A6-4CDDF3F75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580866"/>
              </p:ext>
            </p:extLst>
          </p:nvPr>
        </p:nvGraphicFramePr>
        <p:xfrm>
          <a:off x="4060960" y="3848886"/>
          <a:ext cx="7691994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9109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79109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79109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84889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PAV-MAVO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55065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73921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CBFE09F-0246-40DB-BFE0-26C269C14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358514"/>
              </p:ext>
            </p:extLst>
          </p:nvPr>
        </p:nvGraphicFramePr>
        <p:xfrm>
          <a:off x="1351732" y="2481007"/>
          <a:ext cx="7446921" cy="1013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6495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06495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06495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34506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8u-9u/week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62135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8293FD-6692-4DDB-8253-28BCF8793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62609"/>
              </p:ext>
            </p:extLst>
          </p:nvPr>
        </p:nvGraphicFramePr>
        <p:xfrm>
          <a:off x="1351733" y="985092"/>
          <a:ext cx="7446921" cy="1303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6495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206495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206495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75812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Leerkracht met veerkracht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Education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</a:t>
                      </a:r>
                      <a:r>
                        <a:rPr lang="nl-BE" sz="9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beyond</a:t>
                      </a: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borders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118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93323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     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95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496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2EF89A-1AA1-4DF2-A75C-EF525BDB7E64}"/>
              </a:ext>
            </a:extLst>
          </p:cNvPr>
          <p:cNvSpPr/>
          <p:nvPr/>
        </p:nvSpPr>
        <p:spPr>
          <a:xfrm>
            <a:off x="4060960" y="278164"/>
            <a:ext cx="3520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MODELTRAJECT – 3 jaar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BE0634-5989-462A-A084-B32BB78755EC}"/>
              </a:ext>
            </a:extLst>
          </p:cNvPr>
          <p:cNvCxnSpPr>
            <a:cxnSpLocks/>
          </p:cNvCxnSpPr>
          <p:nvPr/>
        </p:nvCxnSpPr>
        <p:spPr>
          <a:xfrm>
            <a:off x="4295359" y="759571"/>
            <a:ext cx="2950267" cy="0"/>
          </a:xfrm>
          <a:prstGeom prst="line">
            <a:avLst/>
          </a:prstGeom>
          <a:ln w="57150">
            <a:solidFill>
              <a:srgbClr val="E60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189601-6F86-484F-874E-1D58160F82CC}"/>
              </a:ext>
            </a:extLst>
          </p:cNvPr>
          <p:cNvSpPr/>
          <p:nvPr/>
        </p:nvSpPr>
        <p:spPr>
          <a:xfrm>
            <a:off x="476906" y="218393"/>
            <a:ext cx="6767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5400" b="1" i="0" u="none" strike="noStrike" kern="1200" cap="none" spc="0" normalizeH="0" baseline="0" noProof="0" dirty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4</a:t>
            </a:r>
            <a:endParaRPr kumimoji="0" lang="nl-BE" sz="5400" b="0" i="0" u="none" strike="noStrike" kern="1200" cap="none" spc="0" normalizeH="0" baseline="0" noProof="0" dirty="0">
              <a:ln>
                <a:noFill/>
              </a:ln>
              <a:solidFill>
                <a:srgbClr val="E6007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2863B5-4799-4AE3-988D-E4170636890B}"/>
              </a:ext>
            </a:extLst>
          </p:cNvPr>
          <p:cNvSpPr/>
          <p:nvPr/>
        </p:nvSpPr>
        <p:spPr>
          <a:xfrm>
            <a:off x="711906" y="2276486"/>
            <a:ext cx="883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optie 3</a:t>
            </a:r>
          </a:p>
        </p:txBody>
      </p:sp>
      <p:pic>
        <p:nvPicPr>
          <p:cNvPr id="10" name="Picture 2" descr="Modeltrajecten verkorte educatieve master UHasselt– academiejaar 2021-2022  MODELTRAJECTEN VERKORTE EDUCATIEVE MASTEROPLEIDINGE">
            <a:extLst>
              <a:ext uri="{FF2B5EF4-FFF2-40B4-BE49-F238E27FC236}">
                <a16:creationId xmlns:a16="http://schemas.microsoft.com/office/drawing/2014/main" id="{3EE87747-6199-4D62-B8AF-463E4747D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92" y="6142381"/>
            <a:ext cx="981613" cy="60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B60A335-29C6-4497-B7C3-0EB69C2D1EAE}"/>
              </a:ext>
            </a:extLst>
          </p:cNvPr>
          <p:cNvCxnSpPr>
            <a:cxnSpLocks/>
          </p:cNvCxnSpPr>
          <p:nvPr/>
        </p:nvCxnSpPr>
        <p:spPr>
          <a:xfrm>
            <a:off x="0" y="6518865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6B87FFD-BEFC-4B76-899F-398CB47AC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497098"/>
              </p:ext>
            </p:extLst>
          </p:nvPr>
        </p:nvGraphicFramePr>
        <p:xfrm>
          <a:off x="2347878" y="3928190"/>
          <a:ext cx="8020293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383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376383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376383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2 - Semester 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3 -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Onderwijsonderzoek- en ontwerp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wiskunde of informatica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34506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8u-9u/week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61028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B6B8349-5DDA-4DA5-9261-D1B5B5E42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575664"/>
              </p:ext>
            </p:extLst>
          </p:nvPr>
        </p:nvGraphicFramePr>
        <p:xfrm>
          <a:off x="2347878" y="2276486"/>
          <a:ext cx="8020293" cy="129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383">
                  <a:extLst>
                    <a:ext uri="{9D8B030D-6E8A-4147-A177-3AD203B41FA5}">
                      <a16:colId xmlns:a16="http://schemas.microsoft.com/office/drawing/2014/main" val="246236781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2747231617"/>
                    </a:ext>
                  </a:extLst>
                </a:gridCol>
                <a:gridCol w="2376383">
                  <a:extLst>
                    <a:ext uri="{9D8B030D-6E8A-4147-A177-3AD203B41FA5}">
                      <a16:colId xmlns:a16="http://schemas.microsoft.com/office/drawing/2014/main" val="3150148070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983673592"/>
                    </a:ext>
                  </a:extLst>
                </a:gridCol>
                <a:gridCol w="2376383">
                  <a:extLst>
                    <a:ext uri="{9D8B030D-6E8A-4147-A177-3AD203B41FA5}">
                      <a16:colId xmlns:a16="http://schemas.microsoft.com/office/drawing/2014/main" val="481959962"/>
                    </a:ext>
                  </a:extLst>
                </a:gridCol>
                <a:gridCol w="297048">
                  <a:extLst>
                    <a:ext uri="{9D8B030D-6E8A-4147-A177-3AD203B41FA5}">
                      <a16:colId xmlns:a16="http://schemas.microsoft.com/office/drawing/2014/main" val="31461587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Academiejaar 1 - Semester 1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1 - Semester 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Academiejaar 2 - Semester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SP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534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57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Leren en ontwikkeling P1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Diversiteit en innovatie P2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333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basis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economie verdieping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Stage LIO deel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50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81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Vakdidactiek initiatie wetenschappen en technologie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41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Duurzaamheidseducatie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312996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17u-19u/week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900" b="1" i="1" u="none" strike="noStrike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Studiebelasting: 13u-15u/week</a:t>
                      </a:r>
                      <a:endParaRPr lang="nl-BE" sz="9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nl-BE" sz="1100" u="none" strike="noStrike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34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90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1530</Words>
  <Application>Microsoft Office PowerPoint</Application>
  <PresentationFormat>Widescreen</PresentationFormat>
  <Paragraphs>628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FAES Lieven</dc:creator>
  <cp:lastModifiedBy>Lieven</cp:lastModifiedBy>
  <cp:revision>15</cp:revision>
  <dcterms:created xsi:type="dcterms:W3CDTF">2025-02-25T13:18:10Z</dcterms:created>
  <dcterms:modified xsi:type="dcterms:W3CDTF">2026-02-24T13:31:23Z</dcterms:modified>
</cp:coreProperties>
</file>